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9" r:id="rId4"/>
  </p:sldMasterIdLst>
  <p:notesMasterIdLst>
    <p:notesMasterId r:id="rId52"/>
  </p:notesMasterIdLst>
  <p:handoutMasterIdLst>
    <p:handoutMasterId r:id="rId53"/>
  </p:handoutMasterIdLst>
  <p:sldIdLst>
    <p:sldId id="1475" r:id="rId5"/>
    <p:sldId id="912" r:id="rId6"/>
    <p:sldId id="1550" r:id="rId7"/>
    <p:sldId id="1551" r:id="rId8"/>
    <p:sldId id="1552" r:id="rId9"/>
    <p:sldId id="1553" r:id="rId10"/>
    <p:sldId id="1554" r:id="rId11"/>
    <p:sldId id="1509" r:id="rId12"/>
    <p:sldId id="1560" r:id="rId13"/>
    <p:sldId id="1555" r:id="rId14"/>
    <p:sldId id="1556" r:id="rId15"/>
    <p:sldId id="1557" r:id="rId16"/>
    <p:sldId id="1558" r:id="rId17"/>
    <p:sldId id="1559" r:id="rId18"/>
    <p:sldId id="1562" r:id="rId19"/>
    <p:sldId id="1563" r:id="rId20"/>
    <p:sldId id="1564" r:id="rId21"/>
    <p:sldId id="1565" r:id="rId22"/>
    <p:sldId id="1566" r:id="rId23"/>
    <p:sldId id="1561" r:id="rId24"/>
    <p:sldId id="1567" r:id="rId25"/>
    <p:sldId id="1568" r:id="rId26"/>
    <p:sldId id="1569" r:id="rId27"/>
    <p:sldId id="1570" r:id="rId28"/>
    <p:sldId id="1572" r:id="rId29"/>
    <p:sldId id="1571" r:id="rId30"/>
    <p:sldId id="1573" r:id="rId31"/>
    <p:sldId id="1574" r:id="rId32"/>
    <p:sldId id="1575" r:id="rId33"/>
    <p:sldId id="1576" r:id="rId34"/>
    <p:sldId id="1577" r:id="rId35"/>
    <p:sldId id="1578" r:id="rId36"/>
    <p:sldId id="1579" r:id="rId37"/>
    <p:sldId id="1580" r:id="rId38"/>
    <p:sldId id="1581" r:id="rId39"/>
    <p:sldId id="1582" r:id="rId40"/>
    <p:sldId id="1583" r:id="rId41"/>
    <p:sldId id="1584" r:id="rId42"/>
    <p:sldId id="1585" r:id="rId43"/>
    <p:sldId id="1586" r:id="rId44"/>
    <p:sldId id="1587" r:id="rId45"/>
    <p:sldId id="1588" r:id="rId46"/>
    <p:sldId id="1589" r:id="rId47"/>
    <p:sldId id="1590" r:id="rId48"/>
    <p:sldId id="1591" r:id="rId49"/>
    <p:sldId id="1592" r:id="rId50"/>
    <p:sldId id="1593" r:id="rId51"/>
  </p:sldIdLst>
  <p:sldSz cx="9144000" cy="6858000" type="screen4x3"/>
  <p:notesSz cx="7010400" cy="9236075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10">
          <p15:clr>
            <a:srgbClr val="A4A3A4"/>
          </p15:clr>
        </p15:guide>
        <p15:guide id="2" pos="2209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E6EA"/>
    <a:srgbClr val="FAE2F6"/>
    <a:srgbClr val="170981"/>
    <a:srgbClr val="121328"/>
    <a:srgbClr val="8FF9EF"/>
    <a:srgbClr val="993300"/>
    <a:srgbClr val="00CE98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CF6BCFA-6BFE-43BD-BDCA-D91751571FD0}" v="720" dt="2023-10-23T05:58:41.44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06" autoAdjust="0"/>
    <p:restoredTop sz="85604" autoAdjust="0"/>
  </p:normalViewPr>
  <p:slideViewPr>
    <p:cSldViewPr>
      <p:cViewPr varScale="1">
        <p:scale>
          <a:sx n="75" d="100"/>
          <a:sy n="75" d="100"/>
        </p:scale>
        <p:origin x="1410" y="45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13020"/>
    </p:cViewPr>
  </p:sorterViewPr>
  <p:notesViewPr>
    <p:cSldViewPr>
      <p:cViewPr varScale="1">
        <p:scale>
          <a:sx n="38" d="100"/>
          <a:sy n="38" d="100"/>
        </p:scale>
        <p:origin x="-1530" y="-72"/>
      </p:cViewPr>
      <p:guideLst>
        <p:guide orient="horz" pos="2910"/>
        <p:guide pos="2209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95" Type="http://schemas.microsoft.com/office/2015/10/relationships/revisionInfo" Target="revisionInfo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ableStyles" Target="tableStyle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475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0" tIns="46586" rIns="93170" bIns="46586" numCol="1" anchor="t" anchorCtr="0" compatLnSpc="1">
            <a:prstTxWarp prst="textNoShape">
              <a:avLst/>
            </a:prstTxWarp>
          </a:bodyPr>
          <a:lstStyle>
            <a:lvl1pPr defTabSz="931863" eaLnBrk="0" hangingPunct="0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390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71925" y="0"/>
            <a:ext cx="3038475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0" tIns="46586" rIns="93170" bIns="46586" numCol="1" anchor="t" anchorCtr="0" compatLnSpc="1">
            <a:prstTxWarp prst="textNoShape">
              <a:avLst/>
            </a:prstTxWarp>
          </a:bodyPr>
          <a:lstStyle>
            <a:lvl1pPr algn="r" defTabSz="931863" eaLnBrk="0" hangingPunct="0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390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774113"/>
            <a:ext cx="3038475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0" tIns="46586" rIns="93170" bIns="46586" numCol="1" anchor="b" anchorCtr="0" compatLnSpc="1">
            <a:prstTxWarp prst="textNoShape">
              <a:avLst/>
            </a:prstTxWarp>
          </a:bodyPr>
          <a:lstStyle>
            <a:lvl1pPr defTabSz="931863" eaLnBrk="0" hangingPunct="0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390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71925" y="8774113"/>
            <a:ext cx="3038475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0" tIns="46586" rIns="93170" bIns="46586" numCol="1" anchor="b" anchorCtr="0" compatLnSpc="1">
            <a:prstTxWarp prst="textNoShape">
              <a:avLst/>
            </a:prstTxWarp>
          </a:bodyPr>
          <a:lstStyle>
            <a:lvl1pPr algn="r" defTabSz="931863" eaLnBrk="0" hangingPunct="0">
              <a:defRPr sz="1200">
                <a:latin typeface="Times New Roman" panose="02020603050405020304" pitchFamily="18" charset="0"/>
              </a:defRPr>
            </a:lvl1pPr>
          </a:lstStyle>
          <a:p>
            <a:fld id="{AEFB011F-2008-4869-970A-A21058A98122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475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0" tIns="46586" rIns="93170" bIns="46586" numCol="1" anchor="t" anchorCtr="0" compatLnSpc="1">
            <a:prstTxWarp prst="textNoShape">
              <a:avLst/>
            </a:prstTxWarp>
          </a:bodyPr>
          <a:lstStyle>
            <a:lvl1pPr defTabSz="931863" eaLnBrk="0" hangingPunct="0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71925" y="0"/>
            <a:ext cx="3038475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0" tIns="46586" rIns="93170" bIns="46586" numCol="1" anchor="t" anchorCtr="0" compatLnSpc="1">
            <a:prstTxWarp prst="textNoShape">
              <a:avLst/>
            </a:prstTxWarp>
          </a:bodyPr>
          <a:lstStyle>
            <a:lvl1pPr algn="r" defTabSz="931863" eaLnBrk="0" hangingPunct="0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602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95388" y="692150"/>
            <a:ext cx="4619625" cy="34639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35038" y="4387850"/>
            <a:ext cx="5140325" cy="4156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0" tIns="46586" rIns="93170" bIns="4658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331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774113"/>
            <a:ext cx="3038475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0" tIns="46586" rIns="93170" bIns="46586" numCol="1" anchor="b" anchorCtr="0" compatLnSpc="1">
            <a:prstTxWarp prst="textNoShape">
              <a:avLst/>
            </a:prstTxWarp>
          </a:bodyPr>
          <a:lstStyle>
            <a:lvl1pPr defTabSz="931863" eaLnBrk="0" hangingPunct="0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31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1925" y="8774113"/>
            <a:ext cx="3038475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0" tIns="46586" rIns="93170" bIns="46586" numCol="1" anchor="b" anchorCtr="0" compatLnSpc="1">
            <a:prstTxWarp prst="textNoShape">
              <a:avLst/>
            </a:prstTxWarp>
          </a:bodyPr>
          <a:lstStyle>
            <a:lvl1pPr algn="r" defTabSz="931863" eaLnBrk="0" hangingPunct="0">
              <a:defRPr sz="1200">
                <a:latin typeface="Times New Roman" panose="02020603050405020304" pitchFamily="18" charset="0"/>
              </a:defRPr>
            </a:lvl1pPr>
          </a:lstStyle>
          <a:p>
            <a:fld id="{395635D6-6B9D-449A-9E74-711C18BF99DA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18E84338-AA55-4DBE-8E25-1F02DB94C8FB}" type="slidenum">
              <a:rPr lang="en-US" altLang="zh-CN" smtClean="0"/>
              <a:pPr>
                <a:spcBef>
                  <a:spcPct val="0"/>
                </a:spcBef>
              </a:pPr>
              <a:t>1</a:t>
            </a:fld>
            <a:endParaRPr lang="en-US" altLang="zh-CN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2360299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4C6B4EC7-1043-4DA9-BD6C-CB70A96B972F}" type="slidenum">
              <a:rPr lang="en-US" altLang="zh-CN">
                <a:latin typeface="Times New Roman" panose="02020603050405020304" pitchFamily="18" charset="0"/>
              </a:rPr>
              <a:pPr/>
              <a:t>10</a:t>
            </a:fld>
            <a:endParaRPr lang="en-US" altLang="zh-CN">
              <a:latin typeface="Times New Roman" panose="02020603050405020304" pitchFamily="18" charset="0"/>
            </a:endParaRPr>
          </a:p>
        </p:txBody>
      </p:sp>
      <p:sp>
        <p:nvSpPr>
          <p:cNvPr id="890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06500" y="698500"/>
            <a:ext cx="4602163" cy="3451225"/>
          </a:xfrm>
          <a:ln w="12700" cap="flat">
            <a:solidFill>
              <a:schemeClr val="tx1"/>
            </a:solidFill>
          </a:ln>
        </p:spPr>
      </p:sp>
      <p:sp>
        <p:nvSpPr>
          <p:cNvPr id="890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87850"/>
            <a:ext cx="5140325" cy="41576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7348" tIns="43673" rIns="87348" bIns="43673"/>
          <a:lstStyle/>
          <a:p>
            <a:r>
              <a:rPr lang="zh-CN" altLang="en-US" dirty="0" smtClean="0"/>
              <a:t>机器学习是基础。 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6336761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4C6B4EC7-1043-4DA9-BD6C-CB70A96B972F}" type="slidenum">
              <a:rPr lang="en-US" altLang="zh-CN">
                <a:latin typeface="Times New Roman" panose="02020603050405020304" pitchFamily="18" charset="0"/>
              </a:rPr>
              <a:pPr/>
              <a:t>11</a:t>
            </a:fld>
            <a:endParaRPr lang="en-US" altLang="zh-CN">
              <a:latin typeface="Times New Roman" panose="02020603050405020304" pitchFamily="18" charset="0"/>
            </a:endParaRPr>
          </a:p>
        </p:txBody>
      </p:sp>
      <p:sp>
        <p:nvSpPr>
          <p:cNvPr id="890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06500" y="698500"/>
            <a:ext cx="4602163" cy="3451225"/>
          </a:xfrm>
          <a:ln w="12700" cap="flat">
            <a:solidFill>
              <a:schemeClr val="tx1"/>
            </a:solidFill>
          </a:ln>
        </p:spPr>
      </p:sp>
      <p:sp>
        <p:nvSpPr>
          <p:cNvPr id="890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87850"/>
            <a:ext cx="5140325" cy="41576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7348" tIns="43673" rIns="87348" bIns="43673"/>
          <a:lstStyle/>
          <a:p>
            <a:r>
              <a:rPr lang="zh-CN" altLang="en-US" dirty="0" smtClean="0"/>
              <a:t>机器学习是基础。 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3036501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4C6B4EC7-1043-4DA9-BD6C-CB70A96B972F}" type="slidenum">
              <a:rPr lang="en-US" altLang="zh-CN">
                <a:latin typeface="Times New Roman" panose="02020603050405020304" pitchFamily="18" charset="0"/>
              </a:rPr>
              <a:pPr/>
              <a:t>12</a:t>
            </a:fld>
            <a:endParaRPr lang="en-US" altLang="zh-CN">
              <a:latin typeface="Times New Roman" panose="02020603050405020304" pitchFamily="18" charset="0"/>
            </a:endParaRPr>
          </a:p>
        </p:txBody>
      </p:sp>
      <p:sp>
        <p:nvSpPr>
          <p:cNvPr id="890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06500" y="698500"/>
            <a:ext cx="4602163" cy="3451225"/>
          </a:xfrm>
          <a:ln w="12700" cap="flat">
            <a:solidFill>
              <a:schemeClr val="tx1"/>
            </a:solidFill>
          </a:ln>
        </p:spPr>
      </p:sp>
      <p:sp>
        <p:nvSpPr>
          <p:cNvPr id="890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87850"/>
            <a:ext cx="5140325" cy="41576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7348" tIns="43673" rIns="87348" bIns="43673"/>
          <a:lstStyle/>
          <a:p>
            <a:r>
              <a:rPr lang="zh-CN" altLang="en-US" dirty="0" smtClean="0"/>
              <a:t>机器学习是基础。 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24198882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4C6B4EC7-1043-4DA9-BD6C-CB70A96B972F}" type="slidenum">
              <a:rPr lang="en-US" altLang="zh-CN">
                <a:latin typeface="Times New Roman" panose="02020603050405020304" pitchFamily="18" charset="0"/>
              </a:rPr>
              <a:pPr/>
              <a:t>13</a:t>
            </a:fld>
            <a:endParaRPr lang="en-US" altLang="zh-CN">
              <a:latin typeface="Times New Roman" panose="02020603050405020304" pitchFamily="18" charset="0"/>
            </a:endParaRPr>
          </a:p>
        </p:txBody>
      </p:sp>
      <p:sp>
        <p:nvSpPr>
          <p:cNvPr id="890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06500" y="698500"/>
            <a:ext cx="4602163" cy="3451225"/>
          </a:xfrm>
          <a:ln w="12700" cap="flat">
            <a:solidFill>
              <a:schemeClr val="tx1"/>
            </a:solidFill>
          </a:ln>
        </p:spPr>
      </p:sp>
      <p:sp>
        <p:nvSpPr>
          <p:cNvPr id="890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87850"/>
            <a:ext cx="5140325" cy="41576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7348" tIns="43673" rIns="87348" bIns="43673"/>
          <a:lstStyle/>
          <a:p>
            <a:r>
              <a:rPr lang="zh-CN" altLang="en-US" dirty="0" smtClean="0"/>
              <a:t>机器学习是基础。 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5442205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4C6B4EC7-1043-4DA9-BD6C-CB70A96B972F}" type="slidenum">
              <a:rPr lang="en-US" altLang="zh-CN">
                <a:latin typeface="Times New Roman" panose="02020603050405020304" pitchFamily="18" charset="0"/>
              </a:rPr>
              <a:pPr/>
              <a:t>14</a:t>
            </a:fld>
            <a:endParaRPr lang="en-US" altLang="zh-CN">
              <a:latin typeface="Times New Roman" panose="02020603050405020304" pitchFamily="18" charset="0"/>
            </a:endParaRPr>
          </a:p>
        </p:txBody>
      </p:sp>
      <p:sp>
        <p:nvSpPr>
          <p:cNvPr id="890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06500" y="698500"/>
            <a:ext cx="4602163" cy="3451225"/>
          </a:xfrm>
          <a:ln w="12700" cap="flat">
            <a:solidFill>
              <a:schemeClr val="tx1"/>
            </a:solidFill>
          </a:ln>
        </p:spPr>
      </p:sp>
      <p:sp>
        <p:nvSpPr>
          <p:cNvPr id="890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87850"/>
            <a:ext cx="5140325" cy="41576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7348" tIns="43673" rIns="87348" bIns="43673"/>
          <a:lstStyle/>
          <a:p>
            <a:r>
              <a:rPr lang="zh-CN" altLang="en-US" dirty="0" smtClean="0"/>
              <a:t>机器学习是基础。 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5266297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4C6B4EC7-1043-4DA9-BD6C-CB70A96B972F}" type="slidenum">
              <a:rPr lang="en-US" altLang="zh-CN">
                <a:latin typeface="Times New Roman" panose="02020603050405020304" pitchFamily="18" charset="0"/>
              </a:rPr>
              <a:pPr/>
              <a:t>15</a:t>
            </a:fld>
            <a:endParaRPr lang="en-US" altLang="zh-CN">
              <a:latin typeface="Times New Roman" panose="02020603050405020304" pitchFamily="18" charset="0"/>
            </a:endParaRPr>
          </a:p>
        </p:txBody>
      </p:sp>
      <p:sp>
        <p:nvSpPr>
          <p:cNvPr id="890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06500" y="698500"/>
            <a:ext cx="4602163" cy="3451225"/>
          </a:xfrm>
          <a:ln w="12700" cap="flat">
            <a:solidFill>
              <a:schemeClr val="tx1"/>
            </a:solidFill>
          </a:ln>
        </p:spPr>
      </p:sp>
      <p:sp>
        <p:nvSpPr>
          <p:cNvPr id="890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87850"/>
            <a:ext cx="5140325" cy="41576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7348" tIns="43673" rIns="87348" bIns="43673"/>
          <a:lstStyle/>
          <a:p>
            <a:r>
              <a:rPr lang="zh-CN" altLang="en-US" dirty="0" smtClean="0"/>
              <a:t>机器学习是基础。 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28410298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4C6B4EC7-1043-4DA9-BD6C-CB70A96B972F}" type="slidenum">
              <a:rPr lang="en-US" altLang="zh-CN">
                <a:latin typeface="Times New Roman" panose="02020603050405020304" pitchFamily="18" charset="0"/>
              </a:rPr>
              <a:pPr/>
              <a:t>16</a:t>
            </a:fld>
            <a:endParaRPr lang="en-US" altLang="zh-CN">
              <a:latin typeface="Times New Roman" panose="02020603050405020304" pitchFamily="18" charset="0"/>
            </a:endParaRPr>
          </a:p>
        </p:txBody>
      </p:sp>
      <p:sp>
        <p:nvSpPr>
          <p:cNvPr id="890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06500" y="698500"/>
            <a:ext cx="4602163" cy="3451225"/>
          </a:xfrm>
          <a:ln w="12700" cap="flat">
            <a:solidFill>
              <a:schemeClr val="tx1"/>
            </a:solidFill>
          </a:ln>
        </p:spPr>
      </p:sp>
      <p:sp>
        <p:nvSpPr>
          <p:cNvPr id="890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87850"/>
            <a:ext cx="5140325" cy="41576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7348" tIns="43673" rIns="87348" bIns="43673"/>
          <a:lstStyle/>
          <a:p>
            <a:r>
              <a:rPr lang="zh-CN" altLang="en-US" dirty="0" smtClean="0"/>
              <a:t>机器学习是基础。 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7396174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4C6B4EC7-1043-4DA9-BD6C-CB70A96B972F}" type="slidenum">
              <a:rPr lang="en-US" altLang="zh-CN">
                <a:latin typeface="Times New Roman" panose="02020603050405020304" pitchFamily="18" charset="0"/>
              </a:rPr>
              <a:pPr/>
              <a:t>17</a:t>
            </a:fld>
            <a:endParaRPr lang="en-US" altLang="zh-CN">
              <a:latin typeface="Times New Roman" panose="02020603050405020304" pitchFamily="18" charset="0"/>
            </a:endParaRPr>
          </a:p>
        </p:txBody>
      </p:sp>
      <p:sp>
        <p:nvSpPr>
          <p:cNvPr id="890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06500" y="698500"/>
            <a:ext cx="4602163" cy="3451225"/>
          </a:xfrm>
          <a:ln w="12700" cap="flat">
            <a:solidFill>
              <a:schemeClr val="tx1"/>
            </a:solidFill>
          </a:ln>
        </p:spPr>
      </p:sp>
      <p:sp>
        <p:nvSpPr>
          <p:cNvPr id="890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87850"/>
            <a:ext cx="5140325" cy="41576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7348" tIns="43673" rIns="87348" bIns="43673"/>
          <a:lstStyle/>
          <a:p>
            <a:r>
              <a:rPr lang="zh-CN" altLang="en-US" dirty="0" smtClean="0"/>
              <a:t>机器学习是基础。 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38257491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4C6B4EC7-1043-4DA9-BD6C-CB70A96B972F}" type="slidenum">
              <a:rPr lang="en-US" altLang="zh-CN">
                <a:latin typeface="Times New Roman" panose="02020603050405020304" pitchFamily="18" charset="0"/>
              </a:rPr>
              <a:pPr/>
              <a:t>18</a:t>
            </a:fld>
            <a:endParaRPr lang="en-US" altLang="zh-CN">
              <a:latin typeface="Times New Roman" panose="02020603050405020304" pitchFamily="18" charset="0"/>
            </a:endParaRPr>
          </a:p>
        </p:txBody>
      </p:sp>
      <p:sp>
        <p:nvSpPr>
          <p:cNvPr id="890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06500" y="698500"/>
            <a:ext cx="4602163" cy="3451225"/>
          </a:xfrm>
          <a:ln w="12700" cap="flat">
            <a:solidFill>
              <a:schemeClr val="tx1"/>
            </a:solidFill>
          </a:ln>
        </p:spPr>
      </p:sp>
      <p:sp>
        <p:nvSpPr>
          <p:cNvPr id="890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87850"/>
            <a:ext cx="5140325" cy="41576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7348" tIns="43673" rIns="87348" bIns="43673"/>
          <a:lstStyle/>
          <a:p>
            <a:r>
              <a:rPr lang="zh-CN" altLang="en-US" dirty="0" smtClean="0"/>
              <a:t>机器学习是基础。 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28534038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4C6B4EC7-1043-4DA9-BD6C-CB70A96B972F}" type="slidenum">
              <a:rPr lang="en-US" altLang="zh-CN">
                <a:latin typeface="Times New Roman" panose="02020603050405020304" pitchFamily="18" charset="0"/>
              </a:rPr>
              <a:pPr/>
              <a:t>19</a:t>
            </a:fld>
            <a:endParaRPr lang="en-US" altLang="zh-CN">
              <a:latin typeface="Times New Roman" panose="02020603050405020304" pitchFamily="18" charset="0"/>
            </a:endParaRPr>
          </a:p>
        </p:txBody>
      </p:sp>
      <p:sp>
        <p:nvSpPr>
          <p:cNvPr id="890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06500" y="698500"/>
            <a:ext cx="4602163" cy="3451225"/>
          </a:xfrm>
          <a:ln w="12700" cap="flat">
            <a:solidFill>
              <a:schemeClr val="tx1"/>
            </a:solidFill>
          </a:ln>
        </p:spPr>
      </p:sp>
      <p:sp>
        <p:nvSpPr>
          <p:cNvPr id="890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87850"/>
            <a:ext cx="5140325" cy="41576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7348" tIns="43673" rIns="87348" bIns="43673"/>
          <a:lstStyle/>
          <a:p>
            <a:r>
              <a:rPr lang="zh-CN" altLang="en-US" dirty="0" smtClean="0"/>
              <a:t>机器学习是基础。 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32458995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4C6B4EC7-1043-4DA9-BD6C-CB70A96B972F}" type="slidenum">
              <a:rPr lang="en-US" altLang="zh-CN">
                <a:latin typeface="Times New Roman" panose="02020603050405020304" pitchFamily="18" charset="0"/>
              </a:rPr>
              <a:pPr/>
              <a:t>2</a:t>
            </a:fld>
            <a:endParaRPr lang="en-US" altLang="zh-CN">
              <a:latin typeface="Times New Roman" panose="02020603050405020304" pitchFamily="18" charset="0"/>
            </a:endParaRPr>
          </a:p>
        </p:txBody>
      </p:sp>
      <p:sp>
        <p:nvSpPr>
          <p:cNvPr id="890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06500" y="698500"/>
            <a:ext cx="4602163" cy="3451225"/>
          </a:xfrm>
          <a:ln w="12700" cap="flat">
            <a:solidFill>
              <a:schemeClr val="tx1"/>
            </a:solidFill>
          </a:ln>
        </p:spPr>
      </p:sp>
      <p:sp>
        <p:nvSpPr>
          <p:cNvPr id="890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87850"/>
            <a:ext cx="5140325" cy="41576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7348" tIns="43673" rIns="87348" bIns="43673"/>
          <a:lstStyle/>
          <a:p>
            <a:r>
              <a:rPr lang="zh-CN" altLang="en-US" dirty="0" smtClean="0"/>
              <a:t>机器学习是基础。 </a:t>
            </a:r>
            <a:endParaRPr lang="zh-CN" altLang="zh-CN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 txBox="1">
            <a:spLocks noGrp="1" noChangeArrowheads="1"/>
          </p:cNvSpPr>
          <p:nvPr/>
        </p:nvSpPr>
        <p:spPr bwMode="auto">
          <a:xfrm>
            <a:off x="3971925" y="8774113"/>
            <a:ext cx="30384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0" tIns="46586" rIns="93170" bIns="46586" anchor="b"/>
          <a:lstStyle>
            <a:lvl1pPr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/>
            <a:fld id="{E5358E77-E361-4CD3-A6ED-04F6FF1A13CA}" type="slidenum">
              <a:rPr lang="en-US" altLang="zh-CN" sz="1200">
                <a:latin typeface="Times New Roman" panose="02020603050405020304" pitchFamily="18" charset="0"/>
              </a:rPr>
              <a:pPr algn="r"/>
              <a:t>20</a:t>
            </a:fld>
            <a:endParaRPr lang="en-US" altLang="zh-CN" sz="1200">
              <a:latin typeface="Times New Roman" panose="02020603050405020304" pitchFamily="18" charset="0"/>
            </a:endParaRPr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632395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4C6B4EC7-1043-4DA9-BD6C-CB70A96B972F}" type="slidenum">
              <a:rPr lang="en-US" altLang="zh-CN">
                <a:latin typeface="Times New Roman" panose="02020603050405020304" pitchFamily="18" charset="0"/>
              </a:rPr>
              <a:pPr/>
              <a:t>21</a:t>
            </a:fld>
            <a:endParaRPr lang="en-US" altLang="zh-CN">
              <a:latin typeface="Times New Roman" panose="02020603050405020304" pitchFamily="18" charset="0"/>
            </a:endParaRPr>
          </a:p>
        </p:txBody>
      </p:sp>
      <p:sp>
        <p:nvSpPr>
          <p:cNvPr id="890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06500" y="698500"/>
            <a:ext cx="4602163" cy="3451225"/>
          </a:xfrm>
          <a:ln w="12700" cap="flat">
            <a:solidFill>
              <a:schemeClr val="tx1"/>
            </a:solidFill>
          </a:ln>
        </p:spPr>
      </p:sp>
      <p:sp>
        <p:nvSpPr>
          <p:cNvPr id="890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87850"/>
            <a:ext cx="5140325" cy="41576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7348" tIns="43673" rIns="87348" bIns="43673"/>
          <a:lstStyle/>
          <a:p>
            <a:r>
              <a:rPr lang="zh-CN" altLang="en-US" dirty="0" smtClean="0"/>
              <a:t>机器学习是基础。 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48781923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4C6B4EC7-1043-4DA9-BD6C-CB70A96B972F}" type="slidenum">
              <a:rPr lang="en-US" altLang="zh-CN">
                <a:latin typeface="Times New Roman" panose="02020603050405020304" pitchFamily="18" charset="0"/>
              </a:rPr>
              <a:pPr/>
              <a:t>22</a:t>
            </a:fld>
            <a:endParaRPr lang="en-US" altLang="zh-CN">
              <a:latin typeface="Times New Roman" panose="02020603050405020304" pitchFamily="18" charset="0"/>
            </a:endParaRPr>
          </a:p>
        </p:txBody>
      </p:sp>
      <p:sp>
        <p:nvSpPr>
          <p:cNvPr id="890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06500" y="698500"/>
            <a:ext cx="4602163" cy="3451225"/>
          </a:xfrm>
          <a:ln w="12700" cap="flat">
            <a:solidFill>
              <a:schemeClr val="tx1"/>
            </a:solidFill>
          </a:ln>
        </p:spPr>
      </p:sp>
      <p:sp>
        <p:nvSpPr>
          <p:cNvPr id="890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87850"/>
            <a:ext cx="5140325" cy="41576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7348" tIns="43673" rIns="87348" bIns="43673"/>
          <a:lstStyle/>
          <a:p>
            <a:r>
              <a:rPr lang="zh-CN" altLang="en-US" dirty="0" smtClean="0"/>
              <a:t>机器学习是基础。 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295297963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4C6B4EC7-1043-4DA9-BD6C-CB70A96B972F}" type="slidenum">
              <a:rPr lang="en-US" altLang="zh-CN">
                <a:latin typeface="Times New Roman" panose="02020603050405020304" pitchFamily="18" charset="0"/>
              </a:rPr>
              <a:pPr/>
              <a:t>23</a:t>
            </a:fld>
            <a:endParaRPr lang="en-US" altLang="zh-CN">
              <a:latin typeface="Times New Roman" panose="02020603050405020304" pitchFamily="18" charset="0"/>
            </a:endParaRPr>
          </a:p>
        </p:txBody>
      </p:sp>
      <p:sp>
        <p:nvSpPr>
          <p:cNvPr id="890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06500" y="698500"/>
            <a:ext cx="4602163" cy="3451225"/>
          </a:xfrm>
          <a:ln w="12700" cap="flat">
            <a:solidFill>
              <a:schemeClr val="tx1"/>
            </a:solidFill>
          </a:ln>
        </p:spPr>
      </p:sp>
      <p:sp>
        <p:nvSpPr>
          <p:cNvPr id="890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87850"/>
            <a:ext cx="5140325" cy="41576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7348" tIns="43673" rIns="87348" bIns="43673"/>
          <a:lstStyle/>
          <a:p>
            <a:r>
              <a:rPr lang="zh-CN" altLang="en-US" dirty="0" smtClean="0"/>
              <a:t>机器学习是基础。 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103993173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4C6B4EC7-1043-4DA9-BD6C-CB70A96B972F}" type="slidenum">
              <a:rPr lang="en-US" altLang="zh-CN">
                <a:latin typeface="Times New Roman" panose="02020603050405020304" pitchFamily="18" charset="0"/>
              </a:rPr>
              <a:pPr/>
              <a:t>24</a:t>
            </a:fld>
            <a:endParaRPr lang="en-US" altLang="zh-CN">
              <a:latin typeface="Times New Roman" panose="02020603050405020304" pitchFamily="18" charset="0"/>
            </a:endParaRPr>
          </a:p>
        </p:txBody>
      </p:sp>
      <p:sp>
        <p:nvSpPr>
          <p:cNvPr id="890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06500" y="698500"/>
            <a:ext cx="4602163" cy="3451225"/>
          </a:xfrm>
          <a:ln w="12700" cap="flat">
            <a:solidFill>
              <a:schemeClr val="tx1"/>
            </a:solidFill>
          </a:ln>
        </p:spPr>
      </p:sp>
      <p:sp>
        <p:nvSpPr>
          <p:cNvPr id="890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87850"/>
            <a:ext cx="5140325" cy="41576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7348" tIns="43673" rIns="87348" bIns="43673"/>
          <a:lstStyle/>
          <a:p>
            <a:r>
              <a:rPr lang="zh-CN" altLang="en-US" dirty="0" smtClean="0"/>
              <a:t>机器学习是基础。 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348202914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4C6B4EC7-1043-4DA9-BD6C-CB70A96B972F}" type="slidenum">
              <a:rPr lang="en-US" altLang="zh-CN">
                <a:latin typeface="Times New Roman" panose="02020603050405020304" pitchFamily="18" charset="0"/>
              </a:rPr>
              <a:pPr/>
              <a:t>25</a:t>
            </a:fld>
            <a:endParaRPr lang="en-US" altLang="zh-CN">
              <a:latin typeface="Times New Roman" panose="02020603050405020304" pitchFamily="18" charset="0"/>
            </a:endParaRPr>
          </a:p>
        </p:txBody>
      </p:sp>
      <p:sp>
        <p:nvSpPr>
          <p:cNvPr id="890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06500" y="698500"/>
            <a:ext cx="4602163" cy="3451225"/>
          </a:xfrm>
          <a:ln w="12700" cap="flat">
            <a:solidFill>
              <a:schemeClr val="tx1"/>
            </a:solidFill>
          </a:ln>
        </p:spPr>
      </p:sp>
      <p:sp>
        <p:nvSpPr>
          <p:cNvPr id="890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87850"/>
            <a:ext cx="5140325" cy="41576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7348" tIns="43673" rIns="87348" bIns="43673"/>
          <a:lstStyle/>
          <a:p>
            <a:r>
              <a:rPr lang="zh-CN" altLang="en-US" dirty="0" smtClean="0"/>
              <a:t>机器学习是基础。 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296713924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4C6B4EC7-1043-4DA9-BD6C-CB70A96B972F}" type="slidenum">
              <a:rPr lang="en-US" altLang="zh-CN">
                <a:latin typeface="Times New Roman" panose="02020603050405020304" pitchFamily="18" charset="0"/>
              </a:rPr>
              <a:pPr/>
              <a:t>26</a:t>
            </a:fld>
            <a:endParaRPr lang="en-US" altLang="zh-CN">
              <a:latin typeface="Times New Roman" panose="02020603050405020304" pitchFamily="18" charset="0"/>
            </a:endParaRPr>
          </a:p>
        </p:txBody>
      </p:sp>
      <p:sp>
        <p:nvSpPr>
          <p:cNvPr id="890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06500" y="698500"/>
            <a:ext cx="4602163" cy="3451225"/>
          </a:xfrm>
          <a:ln w="12700" cap="flat">
            <a:solidFill>
              <a:schemeClr val="tx1"/>
            </a:solidFill>
          </a:ln>
        </p:spPr>
      </p:sp>
      <p:sp>
        <p:nvSpPr>
          <p:cNvPr id="890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87850"/>
            <a:ext cx="5140325" cy="41576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7348" tIns="43673" rIns="87348" bIns="43673"/>
          <a:lstStyle/>
          <a:p>
            <a:r>
              <a:rPr lang="zh-CN" altLang="en-US" dirty="0" smtClean="0"/>
              <a:t>机器学习是基础。 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137401434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4C6B4EC7-1043-4DA9-BD6C-CB70A96B972F}" type="slidenum">
              <a:rPr lang="en-US" altLang="zh-CN">
                <a:latin typeface="Times New Roman" panose="02020603050405020304" pitchFamily="18" charset="0"/>
              </a:rPr>
              <a:pPr/>
              <a:t>27</a:t>
            </a:fld>
            <a:endParaRPr lang="en-US" altLang="zh-CN">
              <a:latin typeface="Times New Roman" panose="02020603050405020304" pitchFamily="18" charset="0"/>
            </a:endParaRPr>
          </a:p>
        </p:txBody>
      </p:sp>
      <p:sp>
        <p:nvSpPr>
          <p:cNvPr id="890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06500" y="698500"/>
            <a:ext cx="4602163" cy="3451225"/>
          </a:xfrm>
          <a:ln w="12700" cap="flat">
            <a:solidFill>
              <a:schemeClr val="tx1"/>
            </a:solidFill>
          </a:ln>
        </p:spPr>
      </p:sp>
      <p:sp>
        <p:nvSpPr>
          <p:cNvPr id="890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87850"/>
            <a:ext cx="5140325" cy="41576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7348" tIns="43673" rIns="87348" bIns="43673"/>
          <a:lstStyle/>
          <a:p>
            <a:r>
              <a:rPr lang="zh-CN" altLang="en-US" dirty="0" smtClean="0"/>
              <a:t>机器学习是基础。 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37481227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4C6B4EC7-1043-4DA9-BD6C-CB70A96B972F}" type="slidenum">
              <a:rPr lang="en-US" altLang="zh-CN">
                <a:latin typeface="Times New Roman" panose="02020603050405020304" pitchFamily="18" charset="0"/>
              </a:rPr>
              <a:pPr/>
              <a:t>28</a:t>
            </a:fld>
            <a:endParaRPr lang="en-US" altLang="zh-CN">
              <a:latin typeface="Times New Roman" panose="02020603050405020304" pitchFamily="18" charset="0"/>
            </a:endParaRPr>
          </a:p>
        </p:txBody>
      </p:sp>
      <p:sp>
        <p:nvSpPr>
          <p:cNvPr id="890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06500" y="698500"/>
            <a:ext cx="4602163" cy="3451225"/>
          </a:xfrm>
          <a:ln w="12700" cap="flat">
            <a:solidFill>
              <a:schemeClr val="tx1"/>
            </a:solidFill>
          </a:ln>
        </p:spPr>
      </p:sp>
      <p:sp>
        <p:nvSpPr>
          <p:cNvPr id="890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87850"/>
            <a:ext cx="5140325" cy="41576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7348" tIns="43673" rIns="87348" bIns="43673"/>
          <a:lstStyle/>
          <a:p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71693333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4C6B4EC7-1043-4DA9-BD6C-CB70A96B972F}" type="slidenum">
              <a:rPr lang="en-US" altLang="zh-CN">
                <a:latin typeface="Times New Roman" panose="02020603050405020304" pitchFamily="18" charset="0"/>
              </a:rPr>
              <a:pPr/>
              <a:t>29</a:t>
            </a:fld>
            <a:endParaRPr lang="en-US" altLang="zh-CN">
              <a:latin typeface="Times New Roman" panose="02020603050405020304" pitchFamily="18" charset="0"/>
            </a:endParaRPr>
          </a:p>
        </p:txBody>
      </p:sp>
      <p:sp>
        <p:nvSpPr>
          <p:cNvPr id="890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06500" y="698500"/>
            <a:ext cx="4602163" cy="3451225"/>
          </a:xfrm>
          <a:ln w="12700" cap="flat">
            <a:solidFill>
              <a:schemeClr val="tx1"/>
            </a:solidFill>
          </a:ln>
        </p:spPr>
      </p:sp>
      <p:sp>
        <p:nvSpPr>
          <p:cNvPr id="890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87850"/>
            <a:ext cx="5140325" cy="41576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7348" tIns="43673" rIns="87348" bIns="43673"/>
          <a:lstStyle/>
          <a:p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28170212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4C6B4EC7-1043-4DA9-BD6C-CB70A96B972F}" type="slidenum">
              <a:rPr lang="en-US" altLang="zh-CN">
                <a:latin typeface="Times New Roman" panose="02020603050405020304" pitchFamily="18" charset="0"/>
              </a:rPr>
              <a:pPr/>
              <a:t>3</a:t>
            </a:fld>
            <a:endParaRPr lang="en-US" altLang="zh-CN">
              <a:latin typeface="Times New Roman" panose="02020603050405020304" pitchFamily="18" charset="0"/>
            </a:endParaRPr>
          </a:p>
        </p:txBody>
      </p:sp>
      <p:sp>
        <p:nvSpPr>
          <p:cNvPr id="890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06500" y="698500"/>
            <a:ext cx="4602163" cy="3451225"/>
          </a:xfrm>
          <a:ln w="12700" cap="flat">
            <a:solidFill>
              <a:schemeClr val="tx1"/>
            </a:solidFill>
          </a:ln>
        </p:spPr>
      </p:sp>
      <p:sp>
        <p:nvSpPr>
          <p:cNvPr id="890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87850"/>
            <a:ext cx="5140325" cy="41576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7348" tIns="43673" rIns="87348" bIns="43673"/>
          <a:lstStyle/>
          <a:p>
            <a:r>
              <a:rPr lang="zh-CN" altLang="en-US" dirty="0" smtClean="0"/>
              <a:t>机器学习是基础。 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46825762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4C6B4EC7-1043-4DA9-BD6C-CB70A96B972F}" type="slidenum">
              <a:rPr lang="en-US" altLang="zh-CN">
                <a:latin typeface="Times New Roman" panose="02020603050405020304" pitchFamily="18" charset="0"/>
              </a:rPr>
              <a:pPr/>
              <a:t>30</a:t>
            </a:fld>
            <a:endParaRPr lang="en-US" altLang="zh-CN">
              <a:latin typeface="Times New Roman" panose="02020603050405020304" pitchFamily="18" charset="0"/>
            </a:endParaRPr>
          </a:p>
        </p:txBody>
      </p:sp>
      <p:sp>
        <p:nvSpPr>
          <p:cNvPr id="890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06500" y="698500"/>
            <a:ext cx="4602163" cy="3451225"/>
          </a:xfrm>
          <a:ln w="12700" cap="flat">
            <a:solidFill>
              <a:schemeClr val="tx1"/>
            </a:solidFill>
          </a:ln>
        </p:spPr>
      </p:sp>
      <p:sp>
        <p:nvSpPr>
          <p:cNvPr id="890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87850"/>
            <a:ext cx="5140325" cy="41576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7348" tIns="43673" rIns="87348" bIns="43673"/>
          <a:lstStyle/>
          <a:p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79122973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4C6B4EC7-1043-4DA9-BD6C-CB70A96B972F}" type="slidenum">
              <a:rPr lang="en-US" altLang="zh-CN">
                <a:latin typeface="Times New Roman" panose="02020603050405020304" pitchFamily="18" charset="0"/>
              </a:rPr>
              <a:pPr/>
              <a:t>31</a:t>
            </a:fld>
            <a:endParaRPr lang="en-US" altLang="zh-CN">
              <a:latin typeface="Times New Roman" panose="02020603050405020304" pitchFamily="18" charset="0"/>
            </a:endParaRPr>
          </a:p>
        </p:txBody>
      </p:sp>
      <p:sp>
        <p:nvSpPr>
          <p:cNvPr id="890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06500" y="698500"/>
            <a:ext cx="4602163" cy="3451225"/>
          </a:xfrm>
          <a:ln w="12700" cap="flat">
            <a:solidFill>
              <a:schemeClr val="tx1"/>
            </a:solidFill>
          </a:ln>
        </p:spPr>
      </p:sp>
      <p:sp>
        <p:nvSpPr>
          <p:cNvPr id="890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87850"/>
            <a:ext cx="5140325" cy="41576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7348" tIns="43673" rIns="87348" bIns="43673"/>
          <a:lstStyle/>
          <a:p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177245442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4C6B4EC7-1043-4DA9-BD6C-CB70A96B972F}" type="slidenum">
              <a:rPr lang="en-US" altLang="zh-CN">
                <a:latin typeface="Times New Roman" panose="02020603050405020304" pitchFamily="18" charset="0"/>
              </a:rPr>
              <a:pPr/>
              <a:t>32</a:t>
            </a:fld>
            <a:endParaRPr lang="en-US" altLang="zh-CN">
              <a:latin typeface="Times New Roman" panose="02020603050405020304" pitchFamily="18" charset="0"/>
            </a:endParaRPr>
          </a:p>
        </p:txBody>
      </p:sp>
      <p:sp>
        <p:nvSpPr>
          <p:cNvPr id="890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06500" y="698500"/>
            <a:ext cx="4602163" cy="3451225"/>
          </a:xfrm>
          <a:ln w="12700" cap="flat">
            <a:solidFill>
              <a:schemeClr val="tx1"/>
            </a:solidFill>
          </a:ln>
        </p:spPr>
      </p:sp>
      <p:sp>
        <p:nvSpPr>
          <p:cNvPr id="890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87850"/>
            <a:ext cx="5140325" cy="41576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7348" tIns="43673" rIns="87348" bIns="43673"/>
          <a:lstStyle/>
          <a:p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49537403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4C6B4EC7-1043-4DA9-BD6C-CB70A96B972F}" type="slidenum">
              <a:rPr lang="en-US" altLang="zh-CN">
                <a:latin typeface="Times New Roman" panose="02020603050405020304" pitchFamily="18" charset="0"/>
              </a:rPr>
              <a:pPr/>
              <a:t>33</a:t>
            </a:fld>
            <a:endParaRPr lang="en-US" altLang="zh-CN">
              <a:latin typeface="Times New Roman" panose="02020603050405020304" pitchFamily="18" charset="0"/>
            </a:endParaRPr>
          </a:p>
        </p:txBody>
      </p:sp>
      <p:sp>
        <p:nvSpPr>
          <p:cNvPr id="890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06500" y="698500"/>
            <a:ext cx="4602163" cy="3451225"/>
          </a:xfrm>
          <a:ln w="12700" cap="flat">
            <a:solidFill>
              <a:schemeClr val="tx1"/>
            </a:solidFill>
          </a:ln>
        </p:spPr>
      </p:sp>
      <p:sp>
        <p:nvSpPr>
          <p:cNvPr id="890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87850"/>
            <a:ext cx="5140325" cy="41576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7348" tIns="43673" rIns="87348" bIns="43673"/>
          <a:lstStyle/>
          <a:p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324376555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4C6B4EC7-1043-4DA9-BD6C-CB70A96B972F}" type="slidenum">
              <a:rPr lang="en-US" altLang="zh-CN">
                <a:latin typeface="Times New Roman" panose="02020603050405020304" pitchFamily="18" charset="0"/>
              </a:rPr>
              <a:pPr/>
              <a:t>34</a:t>
            </a:fld>
            <a:endParaRPr lang="en-US" altLang="zh-CN">
              <a:latin typeface="Times New Roman" panose="02020603050405020304" pitchFamily="18" charset="0"/>
            </a:endParaRPr>
          </a:p>
        </p:txBody>
      </p:sp>
      <p:sp>
        <p:nvSpPr>
          <p:cNvPr id="890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06500" y="698500"/>
            <a:ext cx="4602163" cy="3451225"/>
          </a:xfrm>
          <a:ln w="12700" cap="flat">
            <a:solidFill>
              <a:schemeClr val="tx1"/>
            </a:solidFill>
          </a:ln>
        </p:spPr>
      </p:sp>
      <p:sp>
        <p:nvSpPr>
          <p:cNvPr id="890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87850"/>
            <a:ext cx="5140325" cy="41576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7348" tIns="43673" rIns="87348" bIns="43673"/>
          <a:lstStyle/>
          <a:p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29204031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4C6B4EC7-1043-4DA9-BD6C-CB70A96B972F}" type="slidenum">
              <a:rPr lang="en-US" altLang="zh-CN">
                <a:latin typeface="Times New Roman" panose="02020603050405020304" pitchFamily="18" charset="0"/>
              </a:rPr>
              <a:pPr/>
              <a:t>35</a:t>
            </a:fld>
            <a:endParaRPr lang="en-US" altLang="zh-CN">
              <a:latin typeface="Times New Roman" panose="02020603050405020304" pitchFamily="18" charset="0"/>
            </a:endParaRPr>
          </a:p>
        </p:txBody>
      </p:sp>
      <p:sp>
        <p:nvSpPr>
          <p:cNvPr id="890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06500" y="698500"/>
            <a:ext cx="4602163" cy="3451225"/>
          </a:xfrm>
          <a:ln w="12700" cap="flat">
            <a:solidFill>
              <a:schemeClr val="tx1"/>
            </a:solidFill>
          </a:ln>
        </p:spPr>
      </p:sp>
      <p:sp>
        <p:nvSpPr>
          <p:cNvPr id="890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87850"/>
            <a:ext cx="5140325" cy="41576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7348" tIns="43673" rIns="87348" bIns="43673"/>
          <a:lstStyle/>
          <a:p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257057273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4C6B4EC7-1043-4DA9-BD6C-CB70A96B972F}" type="slidenum">
              <a:rPr lang="en-US" altLang="zh-CN">
                <a:latin typeface="Times New Roman" panose="02020603050405020304" pitchFamily="18" charset="0"/>
              </a:rPr>
              <a:pPr/>
              <a:t>36</a:t>
            </a:fld>
            <a:endParaRPr lang="en-US" altLang="zh-CN">
              <a:latin typeface="Times New Roman" panose="02020603050405020304" pitchFamily="18" charset="0"/>
            </a:endParaRPr>
          </a:p>
        </p:txBody>
      </p:sp>
      <p:sp>
        <p:nvSpPr>
          <p:cNvPr id="890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06500" y="698500"/>
            <a:ext cx="4602163" cy="3451225"/>
          </a:xfrm>
          <a:ln w="12700" cap="flat">
            <a:solidFill>
              <a:schemeClr val="tx1"/>
            </a:solidFill>
          </a:ln>
        </p:spPr>
      </p:sp>
      <p:sp>
        <p:nvSpPr>
          <p:cNvPr id="890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87850"/>
            <a:ext cx="5140325" cy="41576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7348" tIns="43673" rIns="87348" bIns="43673"/>
          <a:lstStyle/>
          <a:p>
            <a:r>
              <a:rPr lang="zh-CN" altLang="en-US" dirty="0" smtClean="0"/>
              <a:t>机器学习是基础。 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369098159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4C6B4EC7-1043-4DA9-BD6C-CB70A96B972F}" type="slidenum">
              <a:rPr lang="en-US" altLang="zh-CN">
                <a:latin typeface="Times New Roman" panose="02020603050405020304" pitchFamily="18" charset="0"/>
              </a:rPr>
              <a:pPr/>
              <a:t>37</a:t>
            </a:fld>
            <a:endParaRPr lang="en-US" altLang="zh-CN">
              <a:latin typeface="Times New Roman" panose="02020603050405020304" pitchFamily="18" charset="0"/>
            </a:endParaRPr>
          </a:p>
        </p:txBody>
      </p:sp>
      <p:sp>
        <p:nvSpPr>
          <p:cNvPr id="890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06500" y="698500"/>
            <a:ext cx="4602163" cy="3451225"/>
          </a:xfrm>
          <a:ln w="12700" cap="flat">
            <a:solidFill>
              <a:schemeClr val="tx1"/>
            </a:solidFill>
          </a:ln>
        </p:spPr>
      </p:sp>
      <p:sp>
        <p:nvSpPr>
          <p:cNvPr id="890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87850"/>
            <a:ext cx="5140325" cy="41576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7348" tIns="43673" rIns="87348" bIns="43673"/>
          <a:lstStyle/>
          <a:p>
            <a:r>
              <a:rPr lang="zh-CN" altLang="en-US" dirty="0" smtClean="0"/>
              <a:t>把复杂难搞的图结构信息，转换为序列信息。 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306617729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4C6B4EC7-1043-4DA9-BD6C-CB70A96B972F}" type="slidenum">
              <a:rPr lang="en-US" altLang="zh-CN">
                <a:latin typeface="Times New Roman" panose="02020603050405020304" pitchFamily="18" charset="0"/>
              </a:rPr>
              <a:pPr/>
              <a:t>38</a:t>
            </a:fld>
            <a:endParaRPr lang="en-US" altLang="zh-CN">
              <a:latin typeface="Times New Roman" panose="02020603050405020304" pitchFamily="18" charset="0"/>
            </a:endParaRPr>
          </a:p>
        </p:txBody>
      </p:sp>
      <p:sp>
        <p:nvSpPr>
          <p:cNvPr id="890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06500" y="698500"/>
            <a:ext cx="4602163" cy="3451225"/>
          </a:xfrm>
          <a:ln w="12700" cap="flat">
            <a:solidFill>
              <a:schemeClr val="tx1"/>
            </a:solidFill>
          </a:ln>
        </p:spPr>
      </p:sp>
      <p:sp>
        <p:nvSpPr>
          <p:cNvPr id="890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87850"/>
            <a:ext cx="5140325" cy="41576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7348" tIns="43673" rIns="87348" bIns="43673"/>
          <a:lstStyle/>
          <a:p>
            <a:r>
              <a:rPr lang="zh-CN" altLang="en-US" dirty="0" smtClean="0"/>
              <a:t>把复杂难搞的图结构信息，转换为序列信息。 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329281198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4C6B4EC7-1043-4DA9-BD6C-CB70A96B972F}" type="slidenum">
              <a:rPr lang="en-US" altLang="zh-CN">
                <a:latin typeface="Times New Roman" panose="02020603050405020304" pitchFamily="18" charset="0"/>
              </a:rPr>
              <a:pPr/>
              <a:t>39</a:t>
            </a:fld>
            <a:endParaRPr lang="en-US" altLang="zh-CN">
              <a:latin typeface="Times New Roman" panose="02020603050405020304" pitchFamily="18" charset="0"/>
            </a:endParaRPr>
          </a:p>
        </p:txBody>
      </p:sp>
      <p:sp>
        <p:nvSpPr>
          <p:cNvPr id="890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06500" y="698500"/>
            <a:ext cx="4602163" cy="3451225"/>
          </a:xfrm>
          <a:ln w="12700" cap="flat">
            <a:solidFill>
              <a:schemeClr val="tx1"/>
            </a:solidFill>
          </a:ln>
        </p:spPr>
      </p:sp>
      <p:sp>
        <p:nvSpPr>
          <p:cNvPr id="890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87850"/>
            <a:ext cx="5140325" cy="41576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7348" tIns="43673" rIns="87348" bIns="43673"/>
          <a:lstStyle/>
          <a:p>
            <a:r>
              <a:rPr lang="zh-CN" altLang="en-US" dirty="0" smtClean="0"/>
              <a:t>把复杂难搞的图结构信息，转换为序列信息。 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20979359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4C6B4EC7-1043-4DA9-BD6C-CB70A96B972F}" type="slidenum">
              <a:rPr lang="en-US" altLang="zh-CN">
                <a:latin typeface="Times New Roman" panose="02020603050405020304" pitchFamily="18" charset="0"/>
              </a:rPr>
              <a:pPr/>
              <a:t>4</a:t>
            </a:fld>
            <a:endParaRPr lang="en-US" altLang="zh-CN">
              <a:latin typeface="Times New Roman" panose="02020603050405020304" pitchFamily="18" charset="0"/>
            </a:endParaRPr>
          </a:p>
        </p:txBody>
      </p:sp>
      <p:sp>
        <p:nvSpPr>
          <p:cNvPr id="890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06500" y="698500"/>
            <a:ext cx="4602163" cy="3451225"/>
          </a:xfrm>
          <a:ln w="12700" cap="flat">
            <a:solidFill>
              <a:schemeClr val="tx1"/>
            </a:solidFill>
          </a:ln>
        </p:spPr>
      </p:sp>
      <p:sp>
        <p:nvSpPr>
          <p:cNvPr id="890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87850"/>
            <a:ext cx="5140325" cy="41576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7348" tIns="43673" rIns="87348" bIns="43673"/>
          <a:lstStyle/>
          <a:p>
            <a:r>
              <a:rPr lang="zh-CN" altLang="en-US" dirty="0" smtClean="0"/>
              <a:t>机器学习是基础。 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235115712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4C6B4EC7-1043-4DA9-BD6C-CB70A96B972F}" type="slidenum">
              <a:rPr lang="en-US" altLang="zh-CN">
                <a:latin typeface="Times New Roman" panose="02020603050405020304" pitchFamily="18" charset="0"/>
              </a:rPr>
              <a:pPr/>
              <a:t>40</a:t>
            </a:fld>
            <a:endParaRPr lang="en-US" altLang="zh-CN">
              <a:latin typeface="Times New Roman" panose="02020603050405020304" pitchFamily="18" charset="0"/>
            </a:endParaRPr>
          </a:p>
        </p:txBody>
      </p:sp>
      <p:sp>
        <p:nvSpPr>
          <p:cNvPr id="890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06500" y="698500"/>
            <a:ext cx="4602163" cy="3451225"/>
          </a:xfrm>
          <a:ln w="12700" cap="flat">
            <a:solidFill>
              <a:schemeClr val="tx1"/>
            </a:solidFill>
          </a:ln>
        </p:spPr>
      </p:sp>
      <p:sp>
        <p:nvSpPr>
          <p:cNvPr id="890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87850"/>
            <a:ext cx="5140325" cy="41576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7348" tIns="43673" rIns="87348" bIns="43673"/>
          <a:lstStyle/>
          <a:p>
            <a:r>
              <a:rPr lang="zh-CN" altLang="en-US" dirty="0" smtClean="0"/>
              <a:t>把复杂难搞的图结构信息，转换为序列信息。 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187328029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4C6B4EC7-1043-4DA9-BD6C-CB70A96B972F}" type="slidenum">
              <a:rPr lang="en-US" altLang="zh-CN">
                <a:latin typeface="Times New Roman" panose="02020603050405020304" pitchFamily="18" charset="0"/>
              </a:rPr>
              <a:pPr/>
              <a:t>41</a:t>
            </a:fld>
            <a:endParaRPr lang="en-US" altLang="zh-CN">
              <a:latin typeface="Times New Roman" panose="02020603050405020304" pitchFamily="18" charset="0"/>
            </a:endParaRPr>
          </a:p>
        </p:txBody>
      </p:sp>
      <p:sp>
        <p:nvSpPr>
          <p:cNvPr id="890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06500" y="698500"/>
            <a:ext cx="4602163" cy="3451225"/>
          </a:xfrm>
          <a:ln w="12700" cap="flat">
            <a:solidFill>
              <a:schemeClr val="tx1"/>
            </a:solidFill>
          </a:ln>
        </p:spPr>
      </p:sp>
      <p:sp>
        <p:nvSpPr>
          <p:cNvPr id="890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87850"/>
            <a:ext cx="5140325" cy="41576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7348" tIns="43673" rIns="87348" bIns="43673"/>
          <a:lstStyle/>
          <a:p>
            <a:r>
              <a:rPr lang="zh-CN" altLang="en-US" dirty="0" smtClean="0"/>
              <a:t>把复杂难搞的图结构信息，转换为序列信息。 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334476489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4C6B4EC7-1043-4DA9-BD6C-CB70A96B972F}" type="slidenum">
              <a:rPr lang="en-US" altLang="zh-CN">
                <a:latin typeface="Times New Roman" panose="02020603050405020304" pitchFamily="18" charset="0"/>
              </a:rPr>
              <a:pPr/>
              <a:t>42</a:t>
            </a:fld>
            <a:endParaRPr lang="en-US" altLang="zh-CN">
              <a:latin typeface="Times New Roman" panose="02020603050405020304" pitchFamily="18" charset="0"/>
            </a:endParaRPr>
          </a:p>
        </p:txBody>
      </p:sp>
      <p:sp>
        <p:nvSpPr>
          <p:cNvPr id="890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06500" y="698500"/>
            <a:ext cx="4602163" cy="3451225"/>
          </a:xfrm>
          <a:ln w="12700" cap="flat">
            <a:solidFill>
              <a:schemeClr val="tx1"/>
            </a:solidFill>
          </a:ln>
        </p:spPr>
      </p:sp>
      <p:sp>
        <p:nvSpPr>
          <p:cNvPr id="890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87850"/>
            <a:ext cx="5140325" cy="41576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7348" tIns="43673" rIns="87348" bIns="43673"/>
          <a:lstStyle/>
          <a:p>
            <a:r>
              <a:rPr lang="zh-CN" altLang="en-US" dirty="0" smtClean="0"/>
              <a:t>把复杂难搞的图结构信息，转换为序列信息。 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84619530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4C6B4EC7-1043-4DA9-BD6C-CB70A96B972F}" type="slidenum">
              <a:rPr lang="en-US" altLang="zh-CN">
                <a:latin typeface="Times New Roman" panose="02020603050405020304" pitchFamily="18" charset="0"/>
              </a:rPr>
              <a:pPr/>
              <a:t>43</a:t>
            </a:fld>
            <a:endParaRPr lang="en-US" altLang="zh-CN">
              <a:latin typeface="Times New Roman" panose="02020603050405020304" pitchFamily="18" charset="0"/>
            </a:endParaRPr>
          </a:p>
        </p:txBody>
      </p:sp>
      <p:sp>
        <p:nvSpPr>
          <p:cNvPr id="890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06500" y="698500"/>
            <a:ext cx="4602163" cy="3451225"/>
          </a:xfrm>
          <a:ln w="12700" cap="flat">
            <a:solidFill>
              <a:schemeClr val="tx1"/>
            </a:solidFill>
          </a:ln>
        </p:spPr>
      </p:sp>
      <p:sp>
        <p:nvSpPr>
          <p:cNvPr id="890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87850"/>
            <a:ext cx="5140325" cy="41576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7348" tIns="43673" rIns="87348" bIns="43673"/>
          <a:lstStyle/>
          <a:p>
            <a:r>
              <a:rPr lang="zh-CN" altLang="en-US" dirty="0" smtClean="0"/>
              <a:t>把复杂难搞的图结构信息，转换为序列信息。 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6715502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4C6B4EC7-1043-4DA9-BD6C-CB70A96B972F}" type="slidenum">
              <a:rPr lang="en-US" altLang="zh-CN">
                <a:latin typeface="Times New Roman" panose="02020603050405020304" pitchFamily="18" charset="0"/>
              </a:rPr>
              <a:pPr/>
              <a:t>44</a:t>
            </a:fld>
            <a:endParaRPr lang="en-US" altLang="zh-CN">
              <a:latin typeface="Times New Roman" panose="02020603050405020304" pitchFamily="18" charset="0"/>
            </a:endParaRPr>
          </a:p>
        </p:txBody>
      </p:sp>
      <p:sp>
        <p:nvSpPr>
          <p:cNvPr id="890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06500" y="698500"/>
            <a:ext cx="4602163" cy="3451225"/>
          </a:xfrm>
          <a:ln w="12700" cap="flat">
            <a:solidFill>
              <a:schemeClr val="tx1"/>
            </a:solidFill>
          </a:ln>
        </p:spPr>
      </p:sp>
      <p:sp>
        <p:nvSpPr>
          <p:cNvPr id="890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87850"/>
            <a:ext cx="5140325" cy="41576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7348" tIns="43673" rIns="87348" bIns="43673"/>
          <a:lstStyle/>
          <a:p>
            <a:r>
              <a:rPr lang="zh-CN" altLang="en-US" dirty="0" smtClean="0"/>
              <a:t>把复杂难搞的图结构信息，转换为序列信息。 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241267506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4C6B4EC7-1043-4DA9-BD6C-CB70A96B972F}" type="slidenum">
              <a:rPr lang="en-US" altLang="zh-CN">
                <a:latin typeface="Times New Roman" panose="02020603050405020304" pitchFamily="18" charset="0"/>
              </a:rPr>
              <a:pPr/>
              <a:t>45</a:t>
            </a:fld>
            <a:endParaRPr lang="en-US" altLang="zh-CN">
              <a:latin typeface="Times New Roman" panose="02020603050405020304" pitchFamily="18" charset="0"/>
            </a:endParaRPr>
          </a:p>
        </p:txBody>
      </p:sp>
      <p:sp>
        <p:nvSpPr>
          <p:cNvPr id="890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06500" y="698500"/>
            <a:ext cx="4602163" cy="3451225"/>
          </a:xfrm>
          <a:ln w="12700" cap="flat">
            <a:solidFill>
              <a:schemeClr val="tx1"/>
            </a:solidFill>
          </a:ln>
        </p:spPr>
      </p:sp>
      <p:sp>
        <p:nvSpPr>
          <p:cNvPr id="890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87850"/>
            <a:ext cx="5140325" cy="41576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7348" tIns="43673" rIns="87348" bIns="43673"/>
          <a:lstStyle/>
          <a:p>
            <a:r>
              <a:rPr lang="zh-CN" altLang="en-US" dirty="0" smtClean="0"/>
              <a:t>把复杂难搞的图结构信息，转换为序列信息。 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369011951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4C6B4EC7-1043-4DA9-BD6C-CB70A96B972F}" type="slidenum">
              <a:rPr lang="en-US" altLang="zh-CN">
                <a:latin typeface="Times New Roman" panose="02020603050405020304" pitchFamily="18" charset="0"/>
              </a:rPr>
              <a:pPr/>
              <a:t>46</a:t>
            </a:fld>
            <a:endParaRPr lang="en-US" altLang="zh-CN">
              <a:latin typeface="Times New Roman" panose="02020603050405020304" pitchFamily="18" charset="0"/>
            </a:endParaRPr>
          </a:p>
        </p:txBody>
      </p:sp>
      <p:sp>
        <p:nvSpPr>
          <p:cNvPr id="890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06500" y="698500"/>
            <a:ext cx="4602163" cy="3451225"/>
          </a:xfrm>
          <a:ln w="12700" cap="flat">
            <a:solidFill>
              <a:schemeClr val="tx1"/>
            </a:solidFill>
          </a:ln>
        </p:spPr>
      </p:sp>
      <p:sp>
        <p:nvSpPr>
          <p:cNvPr id="890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87850"/>
            <a:ext cx="5140325" cy="41576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7348" tIns="43673" rIns="87348" bIns="43673"/>
          <a:lstStyle/>
          <a:p>
            <a:r>
              <a:rPr lang="zh-CN" altLang="en-US" dirty="0" smtClean="0"/>
              <a:t>把复杂难搞的图结构信息，转换为序列信息。 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187854049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4C6B4EC7-1043-4DA9-BD6C-CB70A96B972F}" type="slidenum">
              <a:rPr lang="en-US" altLang="zh-CN">
                <a:latin typeface="Times New Roman" panose="02020603050405020304" pitchFamily="18" charset="0"/>
              </a:rPr>
              <a:pPr/>
              <a:t>47</a:t>
            </a:fld>
            <a:endParaRPr lang="en-US" altLang="zh-CN">
              <a:latin typeface="Times New Roman" panose="02020603050405020304" pitchFamily="18" charset="0"/>
            </a:endParaRPr>
          </a:p>
        </p:txBody>
      </p:sp>
      <p:sp>
        <p:nvSpPr>
          <p:cNvPr id="890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06500" y="698500"/>
            <a:ext cx="4602163" cy="3451225"/>
          </a:xfrm>
          <a:ln w="12700" cap="flat">
            <a:solidFill>
              <a:schemeClr val="tx1"/>
            </a:solidFill>
          </a:ln>
        </p:spPr>
      </p:sp>
      <p:sp>
        <p:nvSpPr>
          <p:cNvPr id="890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87850"/>
            <a:ext cx="5140325" cy="41576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7348" tIns="43673" rIns="87348" bIns="43673"/>
          <a:lstStyle/>
          <a:p>
            <a:r>
              <a:rPr lang="zh-CN" altLang="en-US" dirty="0" smtClean="0"/>
              <a:t>把复杂难搞的图结构信息，转换为序列信息。 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2076273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4C6B4EC7-1043-4DA9-BD6C-CB70A96B972F}" type="slidenum">
              <a:rPr lang="en-US" altLang="zh-CN">
                <a:latin typeface="Times New Roman" panose="02020603050405020304" pitchFamily="18" charset="0"/>
              </a:rPr>
              <a:pPr/>
              <a:t>5</a:t>
            </a:fld>
            <a:endParaRPr lang="en-US" altLang="zh-CN">
              <a:latin typeface="Times New Roman" panose="02020603050405020304" pitchFamily="18" charset="0"/>
            </a:endParaRPr>
          </a:p>
        </p:txBody>
      </p:sp>
      <p:sp>
        <p:nvSpPr>
          <p:cNvPr id="890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06500" y="698500"/>
            <a:ext cx="4602163" cy="3451225"/>
          </a:xfrm>
          <a:ln w="12700" cap="flat">
            <a:solidFill>
              <a:schemeClr val="tx1"/>
            </a:solidFill>
          </a:ln>
        </p:spPr>
      </p:sp>
      <p:sp>
        <p:nvSpPr>
          <p:cNvPr id="890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87850"/>
            <a:ext cx="5140325" cy="41576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7348" tIns="43673" rIns="87348" bIns="43673"/>
          <a:lstStyle/>
          <a:p>
            <a:r>
              <a:rPr lang="zh-CN" altLang="en-US" dirty="0" smtClean="0"/>
              <a:t>机器学习是基础。 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1122849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4C6B4EC7-1043-4DA9-BD6C-CB70A96B972F}" type="slidenum">
              <a:rPr lang="en-US" altLang="zh-CN">
                <a:latin typeface="Times New Roman" panose="02020603050405020304" pitchFamily="18" charset="0"/>
              </a:rPr>
              <a:pPr/>
              <a:t>6</a:t>
            </a:fld>
            <a:endParaRPr lang="en-US" altLang="zh-CN">
              <a:latin typeface="Times New Roman" panose="02020603050405020304" pitchFamily="18" charset="0"/>
            </a:endParaRPr>
          </a:p>
        </p:txBody>
      </p:sp>
      <p:sp>
        <p:nvSpPr>
          <p:cNvPr id="890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06500" y="698500"/>
            <a:ext cx="4602163" cy="3451225"/>
          </a:xfrm>
          <a:ln w="12700" cap="flat">
            <a:solidFill>
              <a:schemeClr val="tx1"/>
            </a:solidFill>
          </a:ln>
        </p:spPr>
      </p:sp>
      <p:sp>
        <p:nvSpPr>
          <p:cNvPr id="890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87850"/>
            <a:ext cx="5140325" cy="41576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7348" tIns="43673" rIns="87348" bIns="43673"/>
          <a:lstStyle/>
          <a:p>
            <a:r>
              <a:rPr lang="zh-CN" altLang="en-US" dirty="0" smtClean="0"/>
              <a:t>机器学习是基础。 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2296835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 txBox="1">
            <a:spLocks noGrp="1" noChangeArrowheads="1"/>
          </p:cNvSpPr>
          <p:nvPr/>
        </p:nvSpPr>
        <p:spPr bwMode="auto">
          <a:xfrm>
            <a:off x="3971925" y="8774113"/>
            <a:ext cx="30384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0" tIns="46586" rIns="93170" bIns="46586" anchor="b"/>
          <a:lstStyle>
            <a:lvl1pPr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/>
            <a:fld id="{E5358E77-E361-4CD3-A6ED-04F6FF1A13CA}" type="slidenum">
              <a:rPr lang="en-US" altLang="zh-CN" sz="1200">
                <a:latin typeface="Times New Roman" panose="02020603050405020304" pitchFamily="18" charset="0"/>
              </a:rPr>
              <a:pPr algn="r"/>
              <a:t>7</a:t>
            </a:fld>
            <a:endParaRPr lang="en-US" altLang="zh-CN" sz="1200">
              <a:latin typeface="Times New Roman" panose="02020603050405020304" pitchFamily="18" charset="0"/>
            </a:endParaRPr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4017040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4C6B4EC7-1043-4DA9-BD6C-CB70A96B972F}" type="slidenum">
              <a:rPr lang="en-US" altLang="zh-CN">
                <a:latin typeface="Times New Roman" panose="02020603050405020304" pitchFamily="18" charset="0"/>
              </a:rPr>
              <a:pPr/>
              <a:t>8</a:t>
            </a:fld>
            <a:endParaRPr lang="en-US" altLang="zh-CN">
              <a:latin typeface="Times New Roman" panose="02020603050405020304" pitchFamily="18" charset="0"/>
            </a:endParaRPr>
          </a:p>
        </p:txBody>
      </p:sp>
      <p:sp>
        <p:nvSpPr>
          <p:cNvPr id="890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06500" y="698500"/>
            <a:ext cx="4602163" cy="3451225"/>
          </a:xfrm>
          <a:ln w="12700" cap="flat">
            <a:solidFill>
              <a:schemeClr val="tx1"/>
            </a:solidFill>
          </a:ln>
        </p:spPr>
      </p:sp>
      <p:sp>
        <p:nvSpPr>
          <p:cNvPr id="890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87850"/>
            <a:ext cx="5140325" cy="41576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7348" tIns="43673" rIns="87348" bIns="43673"/>
          <a:lstStyle/>
          <a:p>
            <a:r>
              <a:rPr lang="zh-CN" altLang="en-US" dirty="0" smtClean="0"/>
              <a:t>机器学习是基础。 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3530508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4C6B4EC7-1043-4DA9-BD6C-CB70A96B972F}" type="slidenum">
              <a:rPr lang="en-US" altLang="zh-CN">
                <a:latin typeface="Times New Roman" panose="02020603050405020304" pitchFamily="18" charset="0"/>
              </a:rPr>
              <a:pPr/>
              <a:t>9</a:t>
            </a:fld>
            <a:endParaRPr lang="en-US" altLang="zh-CN">
              <a:latin typeface="Times New Roman" panose="02020603050405020304" pitchFamily="18" charset="0"/>
            </a:endParaRPr>
          </a:p>
        </p:txBody>
      </p:sp>
      <p:sp>
        <p:nvSpPr>
          <p:cNvPr id="890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06500" y="698500"/>
            <a:ext cx="4602163" cy="3451225"/>
          </a:xfrm>
          <a:ln w="12700" cap="flat">
            <a:solidFill>
              <a:schemeClr val="tx1"/>
            </a:solidFill>
          </a:ln>
        </p:spPr>
      </p:sp>
      <p:sp>
        <p:nvSpPr>
          <p:cNvPr id="890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87850"/>
            <a:ext cx="5140325" cy="41576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7348" tIns="43673" rIns="87348" bIns="43673"/>
          <a:lstStyle/>
          <a:p>
            <a:r>
              <a:rPr lang="zh-CN" altLang="en-US" dirty="0" smtClean="0"/>
              <a:t>机器学习是基础。 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21790255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0" y="2438400"/>
            <a:ext cx="9009063" cy="1052513"/>
            <a:chOff x="0" y="1536"/>
            <a:chExt cx="5675" cy="663"/>
          </a:xfrm>
        </p:grpSpPr>
        <p:grpSp>
          <p:nvGrpSpPr>
            <p:cNvPr id="5" name="Group 3"/>
            <p:cNvGrpSpPr>
              <a:grpSpLocks/>
            </p:cNvGrpSpPr>
            <p:nvPr/>
          </p:nvGrpSpPr>
          <p:grpSpPr bwMode="auto">
            <a:xfrm>
              <a:off x="185" y="1604"/>
              <a:ext cx="449" cy="299"/>
              <a:chOff x="720" y="336"/>
              <a:chExt cx="624" cy="432"/>
            </a:xfrm>
          </p:grpSpPr>
          <p:sp>
            <p:nvSpPr>
              <p:cNvPr id="12" name="Rectangle 4"/>
              <p:cNvSpPr>
                <a:spLocks noChangeArrowheads="1"/>
              </p:cNvSpPr>
              <p:nvPr/>
            </p:nvSpPr>
            <p:spPr bwMode="auto">
              <a:xfrm>
                <a:off x="720" y="336"/>
                <a:ext cx="384" cy="432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/>
                <a:endParaRPr lang="zh-CN" altLang="zh-CN"/>
              </a:p>
            </p:txBody>
          </p:sp>
          <p:sp>
            <p:nvSpPr>
              <p:cNvPr id="13" name="Rectangle 5"/>
              <p:cNvSpPr>
                <a:spLocks noChangeArrowheads="1"/>
              </p:cNvSpPr>
              <p:nvPr/>
            </p:nvSpPr>
            <p:spPr bwMode="auto">
              <a:xfrm>
                <a:off x="1056" y="336"/>
                <a:ext cx="288" cy="432"/>
              </a:xfrm>
              <a:prstGeom prst="rect">
                <a:avLst/>
              </a:prstGeom>
              <a:gradFill rotWithShape="0">
                <a:gsLst>
                  <a:gs pos="0">
                    <a:schemeClr val="folHlink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/>
                <a:endParaRPr lang="zh-CN" altLang="zh-CN"/>
              </a:p>
            </p:txBody>
          </p:sp>
        </p:grpSp>
        <p:grpSp>
          <p:nvGrpSpPr>
            <p:cNvPr id="6" name="Group 6"/>
            <p:cNvGrpSpPr>
              <a:grpSpLocks/>
            </p:cNvGrpSpPr>
            <p:nvPr/>
          </p:nvGrpSpPr>
          <p:grpSpPr bwMode="auto">
            <a:xfrm>
              <a:off x="263" y="1870"/>
              <a:ext cx="466" cy="299"/>
              <a:chOff x="912" y="2640"/>
              <a:chExt cx="672" cy="432"/>
            </a:xfrm>
          </p:grpSpPr>
          <p:sp>
            <p:nvSpPr>
              <p:cNvPr id="10" name="Rectangle 7"/>
              <p:cNvSpPr>
                <a:spLocks noChangeArrowheads="1"/>
              </p:cNvSpPr>
              <p:nvPr/>
            </p:nvSpPr>
            <p:spPr bwMode="auto">
              <a:xfrm>
                <a:off x="912" y="2640"/>
                <a:ext cx="384" cy="432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/>
                <a:endParaRPr lang="zh-CN" altLang="zh-CN"/>
              </a:p>
            </p:txBody>
          </p:sp>
          <p:sp>
            <p:nvSpPr>
              <p:cNvPr id="11" name="Rectangle 8"/>
              <p:cNvSpPr>
                <a:spLocks noChangeArrowheads="1"/>
              </p:cNvSpPr>
              <p:nvPr/>
            </p:nvSpPr>
            <p:spPr bwMode="auto">
              <a:xfrm>
                <a:off x="1248" y="2640"/>
                <a:ext cx="336" cy="432"/>
              </a:xfrm>
              <a:prstGeom prst="rect">
                <a:avLst/>
              </a:prstGeom>
              <a:gradFill rotWithShape="0">
                <a:gsLst>
                  <a:gs pos="0">
                    <a:schemeClr val="accent2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/>
                <a:endParaRPr lang="zh-CN" altLang="zh-CN"/>
              </a:p>
            </p:txBody>
          </p:sp>
        </p:grpSp>
        <p:sp>
          <p:nvSpPr>
            <p:cNvPr id="7" name="Rectangle 9"/>
            <p:cNvSpPr>
              <a:spLocks noChangeArrowheads="1"/>
            </p:cNvSpPr>
            <p:nvPr/>
          </p:nvSpPr>
          <p:spPr bwMode="auto">
            <a:xfrm>
              <a:off x="0" y="1824"/>
              <a:ext cx="353" cy="266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hlink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8" name="Rectangle 10"/>
            <p:cNvSpPr>
              <a:spLocks noChangeArrowheads="1"/>
            </p:cNvSpPr>
            <p:nvPr/>
          </p:nvSpPr>
          <p:spPr bwMode="auto">
            <a:xfrm>
              <a:off x="400" y="1536"/>
              <a:ext cx="20" cy="6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9" name="Rectangle 11"/>
            <p:cNvSpPr>
              <a:spLocks noChangeArrowheads="1"/>
            </p:cNvSpPr>
            <p:nvPr/>
          </p:nvSpPr>
          <p:spPr bwMode="auto">
            <a:xfrm flipV="1">
              <a:off x="199" y="2054"/>
              <a:ext cx="5476" cy="35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</p:grpSp>
      <p:sp>
        <p:nvSpPr>
          <p:cNvPr id="929804" name="Rectangle 12"/>
          <p:cNvSpPr>
            <a:spLocks noGrp="1" noChangeArrowheads="1"/>
          </p:cNvSpPr>
          <p:nvPr>
            <p:ph type="ctrTitle"/>
          </p:nvPr>
        </p:nvSpPr>
        <p:spPr>
          <a:xfrm>
            <a:off x="990600" y="1828800"/>
            <a:ext cx="7772400" cy="1143000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29805" name="Rectangle 1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054855997"/>
      </p:ext>
    </p:extLst>
  </p:cSld>
  <p:clrMapOvr>
    <a:masterClrMapping/>
  </p:clrMapOvr>
  <p:transition>
    <p:zoom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2061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8DE8338-24F7-4FAC-8634-D5A9FBFDCC7E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59547624"/>
      </p:ext>
    </p:extLst>
  </p:cSld>
  <p:clrMapOvr>
    <a:masterClrMapping/>
  </p:clrMapOvr>
  <p:transition>
    <p:zoom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48450" y="381000"/>
            <a:ext cx="21145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381000"/>
            <a:ext cx="61912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2061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54A715-F960-461F-ACE6-5C5894AE6486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2466305"/>
      </p:ext>
    </p:extLst>
  </p:cSld>
  <p:clrMapOvr>
    <a:masterClrMapping/>
  </p:clrMapOvr>
  <p:transition>
    <p:zoom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381000"/>
            <a:ext cx="8402638" cy="609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304800" y="1371600"/>
            <a:ext cx="4152900" cy="5105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10100" y="1371600"/>
            <a:ext cx="4152900" cy="2476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10100" y="4000500"/>
            <a:ext cx="4152900" cy="2476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2061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FF76A6A-4999-49BD-800A-379D7EA5E98E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37946173"/>
      </p:ext>
    </p:extLst>
  </p:cSld>
  <p:clrMapOvr>
    <a:masterClrMapping/>
  </p:clrMapOvr>
  <p:transition>
    <p:zoom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381000"/>
            <a:ext cx="8402638" cy="609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304800" y="1371600"/>
            <a:ext cx="4152900" cy="5105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152900" cy="5105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2061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5E5DBB-AC59-4CAF-A4A8-6560FA0210AA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7017645"/>
      </p:ext>
    </p:extLst>
  </p:cSld>
  <p:clrMapOvr>
    <a:masterClrMapping/>
  </p:clrMapOvr>
  <p:transition>
    <p:zoom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304800" y="381000"/>
            <a:ext cx="8402638" cy="609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4800" y="1371600"/>
            <a:ext cx="4152900" cy="2476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10100" y="1371600"/>
            <a:ext cx="4152900" cy="2476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304800" y="4000500"/>
            <a:ext cx="4152900" cy="2476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10100" y="4000500"/>
            <a:ext cx="4152900" cy="2476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2061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76F2AFA-2551-47B2-84B7-FEBD4D3776D0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88758752"/>
      </p:ext>
    </p:extLst>
  </p:cSld>
  <p:clrMapOvr>
    <a:masterClrMapping/>
  </p:clrMapOvr>
  <p:transition>
    <p:zoom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Title, Clip 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381000"/>
            <a:ext cx="8402638" cy="609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lipArt Placeholder 2"/>
          <p:cNvSpPr>
            <a:spLocks noGrp="1"/>
          </p:cNvSpPr>
          <p:nvPr>
            <p:ph type="clipArt" sz="half" idx="1"/>
          </p:nvPr>
        </p:nvSpPr>
        <p:spPr>
          <a:xfrm>
            <a:off x="304800" y="1371600"/>
            <a:ext cx="4152900" cy="51054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10100" y="1371600"/>
            <a:ext cx="4152900" cy="5105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2061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70E43F3-9865-4039-9D00-104363F205AF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40955002"/>
      </p:ext>
    </p:extLst>
  </p:cSld>
  <p:clrMapOvr>
    <a:masterClrMapping/>
  </p:clrMapOvr>
  <p:transition>
    <p:zoom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381000"/>
            <a:ext cx="8402638" cy="609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371600"/>
            <a:ext cx="4152900" cy="5105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10100" y="1371600"/>
            <a:ext cx="4152900" cy="2476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10100" y="4000500"/>
            <a:ext cx="4152900" cy="2476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2061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7188D9C-38BD-4867-94BE-DCA105D64652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35768620"/>
      </p:ext>
    </p:extLst>
  </p:cSld>
  <p:clrMapOvr>
    <a:masterClrMapping/>
  </p:clrMapOvr>
  <p:transition>
    <p:zoom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304800" y="381000"/>
            <a:ext cx="8458200" cy="6096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Rectangle 2061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3F50EA7-23B5-4434-9F2F-81537A9A33D8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51660483"/>
      </p:ext>
    </p:extLst>
  </p:cSld>
  <p:clrMapOvr>
    <a:masterClrMapping/>
  </p:clrMapOvr>
  <p:transition>
    <p:zoom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381000"/>
            <a:ext cx="8402638" cy="609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371600"/>
            <a:ext cx="8458200" cy="2476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800" y="4000500"/>
            <a:ext cx="8458200" cy="2476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2061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6FB31BA-3C83-4123-80FC-56C4FD38D4A6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77984821"/>
      </p:ext>
    </p:extLst>
  </p:cSld>
  <p:clrMapOvr>
    <a:masterClrMapping/>
  </p:clrMapOvr>
  <p:transition>
    <p:zoom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2061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FB1F33-1D72-4367-ABA9-104E08FCC47E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35464849"/>
      </p:ext>
    </p:extLst>
  </p:cSld>
  <p:clrMapOvr>
    <a:masterClrMapping/>
  </p:clrMapOvr>
  <p:transition>
    <p:zoom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2061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F6A6F05-B267-4FB4-BA08-14810B7C06D9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03797434"/>
      </p:ext>
    </p:extLst>
  </p:cSld>
  <p:clrMapOvr>
    <a:masterClrMapping/>
  </p:clrMapOvr>
  <p:transition>
    <p:zoom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371600"/>
            <a:ext cx="4152900" cy="5105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152900" cy="5105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2061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EC0D9EA-6CE8-494F-AA63-E91D418AD4A2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59545771"/>
      </p:ext>
    </p:extLst>
  </p:cSld>
  <p:clrMapOvr>
    <a:masterClrMapping/>
  </p:clrMapOvr>
  <p:transition>
    <p:zoom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2061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6F2C128-00D5-4627-9984-2293BD7933EA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85201130"/>
      </p:ext>
    </p:extLst>
  </p:cSld>
  <p:clrMapOvr>
    <a:masterClrMapping/>
  </p:clrMapOvr>
  <p:transition>
    <p:zoom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2061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80A172C-D729-410C-B8A1-4A5B8F0BD7A5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65185378"/>
      </p:ext>
    </p:extLst>
  </p:cSld>
  <p:clrMapOvr>
    <a:masterClrMapping/>
  </p:clrMapOvr>
  <p:transition>
    <p:zoom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061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3A597F8-A76D-46EB-9C29-3A7803337CB8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05635230"/>
      </p:ext>
    </p:extLst>
  </p:cSld>
  <p:clrMapOvr>
    <a:masterClrMapping/>
  </p:clrMapOvr>
  <p:transition>
    <p:zoom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2061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0140BB5-2C40-457B-8CBF-5A6AE72DB97E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67070485"/>
      </p:ext>
    </p:extLst>
  </p:cSld>
  <p:clrMapOvr>
    <a:masterClrMapping/>
  </p:clrMapOvr>
  <p:transition>
    <p:zoom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2061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EBA23F2-FE9D-4859-9F3D-E4FCE6D6A18D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28598570"/>
      </p:ext>
    </p:extLst>
  </p:cSld>
  <p:clrMapOvr>
    <a:masterClrMapping/>
  </p:clrMapOvr>
  <p:transition>
    <p:zoom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056"/>
          <p:cNvSpPr>
            <a:spLocks noChangeArrowheads="1"/>
          </p:cNvSpPr>
          <p:nvPr/>
        </p:nvSpPr>
        <p:spPr bwMode="gray">
          <a:xfrm>
            <a:off x="304800" y="1066800"/>
            <a:ext cx="8410575" cy="46038"/>
          </a:xfrm>
          <a:prstGeom prst="rect">
            <a:avLst/>
          </a:prstGeom>
          <a:gradFill rotWithShape="1">
            <a:gsLst>
              <a:gs pos="0">
                <a:srgbClr val="00CE98">
                  <a:alpha val="50000"/>
                </a:srgbClr>
              </a:gs>
              <a:gs pos="100000">
                <a:srgbClr val="8FF9EF">
                  <a:alpha val="51999"/>
                </a:srgbClr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/>
            <a:endParaRPr kumimoji="1" lang="zh-CN" altLang="zh-CN" sz="2400"/>
          </a:p>
        </p:txBody>
      </p:sp>
      <p:sp>
        <p:nvSpPr>
          <p:cNvPr id="1027" name="Rectangle 2057"/>
          <p:cNvSpPr>
            <a:spLocks noGrp="1" noChangeArrowheads="1"/>
          </p:cNvSpPr>
          <p:nvPr>
            <p:ph type="title"/>
          </p:nvPr>
        </p:nvSpPr>
        <p:spPr bwMode="auto">
          <a:xfrm>
            <a:off x="304800" y="304800"/>
            <a:ext cx="8402638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title style</a:t>
            </a:r>
          </a:p>
        </p:txBody>
      </p:sp>
      <p:sp>
        <p:nvSpPr>
          <p:cNvPr id="1028" name="Rectangle 2058"/>
          <p:cNvSpPr>
            <a:spLocks noGrp="1" noChangeArrowheads="1"/>
          </p:cNvSpPr>
          <p:nvPr>
            <p:ph type="body" idx="1"/>
          </p:nvPr>
        </p:nvSpPr>
        <p:spPr bwMode="auto">
          <a:xfrm>
            <a:off x="304800" y="1219200"/>
            <a:ext cx="8458200" cy="525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</a:p>
        </p:txBody>
      </p:sp>
      <p:sp>
        <p:nvSpPr>
          <p:cNvPr id="928781" name="Rectangle 2061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239000" y="6477000"/>
            <a:ext cx="19050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ea typeface="SimSun" panose="02010600030101010101" pitchFamily="2" charset="-122"/>
              </a:defRPr>
            </a:lvl1pPr>
          </a:lstStyle>
          <a:p>
            <a:fld id="{8E6220A2-6F31-4167-9DBC-A53225D83A99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24" r:id="rId1"/>
    <p:sldLayoutId id="2147484007" r:id="rId2"/>
    <p:sldLayoutId id="2147484008" r:id="rId3"/>
    <p:sldLayoutId id="2147484009" r:id="rId4"/>
    <p:sldLayoutId id="2147484010" r:id="rId5"/>
    <p:sldLayoutId id="2147484011" r:id="rId6"/>
    <p:sldLayoutId id="2147484012" r:id="rId7"/>
    <p:sldLayoutId id="2147484013" r:id="rId8"/>
    <p:sldLayoutId id="2147484014" r:id="rId9"/>
    <p:sldLayoutId id="2147484015" r:id="rId10"/>
    <p:sldLayoutId id="2147484016" r:id="rId11"/>
    <p:sldLayoutId id="2147484017" r:id="rId12"/>
    <p:sldLayoutId id="2147484018" r:id="rId13"/>
    <p:sldLayoutId id="2147484019" r:id="rId14"/>
    <p:sldLayoutId id="2147484020" r:id="rId15"/>
    <p:sldLayoutId id="2147484021" r:id="rId16"/>
    <p:sldLayoutId id="2147484022" r:id="rId17"/>
    <p:sldLayoutId id="2147484023" r:id="rId18"/>
  </p:sldLayoutIdLst>
  <p:transition>
    <p:zoom/>
  </p:transition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Berlin Sans FB Demi" pitchFamily="34" charset="0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Berlin Sans FB Dem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Berlin Sans FB Dem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Berlin Sans FB Dem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Berlin Sans FB Dem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Tahoma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Tahoma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Tahoma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Tahoma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anose="05000000000000000000" pitchFamily="2" charset="2"/>
        <a:buChar char="n"/>
        <a:defRPr sz="2800">
          <a:solidFill>
            <a:schemeClr val="tx1"/>
          </a:solidFill>
          <a:latin typeface="Calibri" pitchFamily="34" charset="0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55000"/>
        <a:buFont typeface="Wingdings" panose="05000000000000000000" pitchFamily="2" charset="2"/>
        <a:buChar char="n"/>
        <a:defRPr sz="2800">
          <a:solidFill>
            <a:schemeClr val="tx1"/>
          </a:solidFill>
          <a:latin typeface="Calibri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50000"/>
        <a:buFont typeface="Wingdings" panose="05000000000000000000" pitchFamily="2" charset="2"/>
        <a:buChar char="n"/>
        <a:defRPr sz="2400">
          <a:solidFill>
            <a:schemeClr val="tx1"/>
          </a:solidFill>
          <a:latin typeface="Calibri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55000"/>
        <a:buFont typeface="Wingdings" panose="05000000000000000000" pitchFamily="2" charset="2"/>
        <a:buChar char="n"/>
        <a:defRPr sz="2000">
          <a:solidFill>
            <a:schemeClr val="tx1"/>
          </a:solidFill>
          <a:latin typeface="Calibri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anose="05000000000000000000" pitchFamily="2" charset="2"/>
        <a:buChar char="n"/>
        <a:defRPr sz="2000">
          <a:solidFill>
            <a:schemeClr val="tx1"/>
          </a:solidFill>
          <a:latin typeface="Calibri" pitchFamily="34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sleepyhunt@zju.edu.cn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defchern@zju.edu.cn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Number Placeholder 5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03E19251-99AB-4A2B-8C13-88EC787D0876}" type="slidenum">
              <a:rPr lang="en-US" altLang="zh-CN" sz="12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1</a:t>
            </a:fld>
            <a:endParaRPr lang="en-US" altLang="zh-CN" sz="1200"/>
          </a:p>
        </p:txBody>
      </p:sp>
      <p:sp>
        <p:nvSpPr>
          <p:cNvPr id="16387" name="Rectangle 1026"/>
          <p:cNvSpPr>
            <a:spLocks noGrp="1" noChangeArrowheads="1"/>
          </p:cNvSpPr>
          <p:nvPr>
            <p:ph type="title"/>
          </p:nvPr>
        </p:nvSpPr>
        <p:spPr>
          <a:xfrm>
            <a:off x="533400" y="-76200"/>
            <a:ext cx="8077200" cy="3505200"/>
          </a:xfrm>
        </p:spPr>
        <p:txBody>
          <a:bodyPr/>
          <a:lstStyle/>
          <a:p>
            <a:pPr eaLnBrk="1" hangingPunct="1"/>
            <a:r>
              <a:rPr lang="en-US" altLang="zh-CN" sz="6000" dirty="0">
                <a:solidFill>
                  <a:srgbClr val="D1D1F0"/>
                </a:solidFill>
                <a:ea typeface="SimSun" panose="02010600030101010101" pitchFamily="2" charset="-122"/>
              </a:rPr>
              <a:t>Data Mining: </a:t>
            </a:r>
            <a:br>
              <a:rPr lang="en-US" altLang="zh-CN" sz="6000" dirty="0">
                <a:solidFill>
                  <a:srgbClr val="D1D1F0"/>
                </a:solidFill>
                <a:ea typeface="SimSun" panose="02010600030101010101" pitchFamily="2" charset="-122"/>
              </a:rPr>
            </a:br>
            <a:r>
              <a:rPr lang="en-US" altLang="zh-CN" sz="4800" dirty="0">
                <a:solidFill>
                  <a:srgbClr val="D1D1F0"/>
                </a:solidFill>
                <a:ea typeface="SimSun" panose="02010600030101010101" pitchFamily="2" charset="-122"/>
              </a:rPr>
              <a:t>Advanced Techniques</a:t>
            </a:r>
            <a:br>
              <a:rPr lang="en-US" altLang="zh-CN" sz="4800" dirty="0">
                <a:solidFill>
                  <a:srgbClr val="D1D1F0"/>
                </a:solidFill>
                <a:ea typeface="SimSun" panose="02010600030101010101" pitchFamily="2" charset="-122"/>
              </a:rPr>
            </a:br>
            <a:r>
              <a:rPr lang="en-US" altLang="zh-CN" sz="4000" dirty="0">
                <a:solidFill>
                  <a:srgbClr val="D1D1F0"/>
                </a:solidFill>
                <a:ea typeface="SimSun" panose="02010600030101010101" pitchFamily="2" charset="-122"/>
              </a:rPr>
              <a:t> </a:t>
            </a:r>
            <a:r>
              <a:rPr lang="en-US" altLang="zh-CN" sz="6000" dirty="0">
                <a:ea typeface="SimSun" panose="02010600030101010101" pitchFamily="2" charset="-122"/>
              </a:rPr>
              <a:t/>
            </a:r>
            <a:br>
              <a:rPr lang="en-US" altLang="zh-CN" sz="6000" dirty="0">
                <a:ea typeface="SimSun" panose="02010600030101010101" pitchFamily="2" charset="-122"/>
              </a:rPr>
            </a:br>
            <a:r>
              <a:rPr lang="en-US" altLang="zh-CN" sz="1400" dirty="0">
                <a:ea typeface="SimSun" panose="02010600030101010101" pitchFamily="2" charset="-122"/>
              </a:rPr>
              <a:t>  </a:t>
            </a:r>
            <a:r>
              <a:rPr lang="en-US" altLang="zh-CN" sz="6000" dirty="0">
                <a:ea typeface="SimSun" panose="02010600030101010101" pitchFamily="2" charset="-122"/>
              </a:rPr>
              <a:t/>
            </a:r>
            <a:br>
              <a:rPr lang="en-US" altLang="zh-CN" sz="6000" dirty="0">
                <a:ea typeface="SimSun" panose="02010600030101010101" pitchFamily="2" charset="-122"/>
              </a:rPr>
            </a:br>
            <a:r>
              <a:rPr lang="en-US" altLang="zh-CN" sz="5400" dirty="0" smtClean="0">
                <a:ea typeface="SimSun" panose="02010600030101010101" pitchFamily="2" charset="-122"/>
              </a:rPr>
              <a:t>Graph Mining</a:t>
            </a:r>
            <a:endParaRPr lang="en-US" altLang="zh-CN" sz="2800" dirty="0">
              <a:ea typeface="SimSun" panose="02010600030101010101" pitchFamily="2" charset="-122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F6072BB9-DCCD-984C-8F23-7D82A5E3ED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4108450"/>
            <a:ext cx="8534400" cy="221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zh-CN" altLang="en-US" dirty="0">
                <a:ea typeface="宋体" panose="02010600030101010101" pitchFamily="2" charset="-122"/>
              </a:rPr>
              <a:t>主讲教师</a:t>
            </a:r>
            <a:r>
              <a:rPr lang="en-US" altLang="zh-CN" dirty="0">
                <a:ea typeface="宋体" panose="02010600030101010101" pitchFamily="2" charset="-122"/>
              </a:rPr>
              <a:t>: </a:t>
            </a:r>
            <a:r>
              <a:rPr lang="zh-CN" altLang="en-US" dirty="0">
                <a:ea typeface="宋体" panose="02010600030101010101" pitchFamily="2" charset="-122"/>
              </a:rPr>
              <a:t>陈佳伟</a:t>
            </a:r>
            <a:r>
              <a:rPr lang="en-US" altLang="zh-CN" dirty="0">
                <a:ea typeface="宋体" panose="02010600030101010101" pitchFamily="2" charset="-122"/>
              </a:rPr>
              <a:t>, </a:t>
            </a:r>
            <a:r>
              <a:rPr lang="en-US" altLang="zh-CN" u="sng" dirty="0" smtClean="0">
                <a:solidFill>
                  <a:srgbClr val="FF0000"/>
                </a:solidFill>
                <a:ea typeface="宋体" panose="02010600030101010101" pitchFamily="2" charset="-122"/>
                <a:hlinkClick r:id="rId3"/>
              </a:rPr>
              <a:t>sleepyhunt</a:t>
            </a:r>
            <a:r>
              <a:rPr lang="en-US" altLang="zh-CN" dirty="0" smtClean="0">
                <a:ea typeface="宋体" panose="02010600030101010101" pitchFamily="2" charset="-122"/>
                <a:hlinkClick r:id="rId3"/>
              </a:rPr>
              <a:t>@zju.edu.cn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>
              <a:lnSpc>
                <a:spcPct val="90000"/>
              </a:lnSpc>
            </a:pPr>
            <a:r>
              <a:rPr lang="en-US" altLang="zh-CN" dirty="0">
                <a:ea typeface="宋体" panose="02010600030101010101" pitchFamily="2" charset="-122"/>
              </a:rPr>
              <a:t>https://jiawei-chen.github.io/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dirty="0">
                <a:ea typeface="宋体" panose="02010600030101010101" pitchFamily="2" charset="-122"/>
              </a:rPr>
              <a:t>TA: </a:t>
            </a:r>
            <a:r>
              <a:rPr lang="zh-CN" altLang="en-US" dirty="0">
                <a:ea typeface="宋体" panose="02010600030101010101" pitchFamily="2" charset="-122"/>
              </a:rPr>
              <a:t>陈德仿</a:t>
            </a:r>
            <a:r>
              <a:rPr lang="en-US" altLang="zh-CN" dirty="0">
                <a:ea typeface="宋体" panose="02010600030101010101" pitchFamily="2" charset="-122"/>
              </a:rPr>
              <a:t>, </a:t>
            </a:r>
            <a:r>
              <a:rPr lang="en-US" altLang="zh-CN" dirty="0" smtClean="0">
                <a:ea typeface="宋体" panose="02010600030101010101" pitchFamily="2" charset="-122"/>
                <a:hlinkClick r:id="rId4"/>
              </a:rPr>
              <a:t>defchern@zju.edu.cn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zh-CN" sz="2400" dirty="0" smtClean="0">
                <a:ea typeface="宋体" panose="02010600030101010101" pitchFamily="2" charset="-122"/>
              </a:rPr>
              <a:t>Slides from Sheng </a:t>
            </a:r>
            <a:r>
              <a:rPr lang="en-US" altLang="zh-CN" sz="2400" dirty="0">
                <a:ea typeface="宋体" panose="02010600030101010101" pitchFamily="2" charset="-122"/>
              </a:rPr>
              <a:t>Zhou </a:t>
            </a:r>
            <a:r>
              <a:rPr lang="en-US" altLang="zh-CN" sz="1800" dirty="0">
                <a:ea typeface="宋体" panose="02010600030101010101" pitchFamily="2" charset="-122"/>
              </a:rPr>
              <a:t>https://zhoushengisnoob.github.io/courses/index.html?course=gnn-2022</a:t>
            </a:r>
            <a:endParaRPr lang="en-US" altLang="zh-CN" sz="1800" dirty="0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99112380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Number Placeholder 5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3F8C11D4-1108-4453-B776-D432A5A7140D}" type="slidenum">
              <a:rPr lang="en-US" altLang="zh-CN"/>
              <a:pPr eaLnBrk="1" hangingPunct="1"/>
              <a:t>10</a:t>
            </a:fld>
            <a:endParaRPr lang="en-US" altLang="zh-CN"/>
          </a:p>
        </p:txBody>
      </p:sp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228600"/>
            <a:ext cx="8783638" cy="762000"/>
          </a:xfrm>
          <a:noFill/>
        </p:spPr>
        <p:txBody>
          <a:bodyPr lIns="92075" tIns="46038" rIns="92075" bIns="46038"/>
          <a:lstStyle/>
          <a:p>
            <a:pPr eaLnBrk="1" hangingPunct="1"/>
            <a:r>
              <a:rPr lang="en-US" altLang="zh-CN" dirty="0" smtClean="0">
                <a:ea typeface="SimSun" panose="02010600030101010101" pitchFamily="2" charset="-122"/>
              </a:rPr>
              <a:t>What is graph?</a:t>
            </a:r>
            <a:endParaRPr lang="en-US" altLang="zh-CN" dirty="0">
              <a:ea typeface="SimSun" panose="02010600030101010101" pitchFamily="2" charset="-122"/>
            </a:endParaRPr>
          </a:p>
        </p:txBody>
      </p:sp>
      <p:sp>
        <p:nvSpPr>
          <p:cNvPr id="61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30238" y="1371600"/>
            <a:ext cx="8305800" cy="3276600"/>
          </a:xfrm>
          <a:noFill/>
        </p:spPr>
        <p:txBody>
          <a:bodyPr lIns="92075" tIns="46038" rIns="92075" bIns="46038"/>
          <a:lstStyle/>
          <a:p>
            <a:pPr eaLnBrk="1" hangingPunct="1">
              <a:lnSpc>
                <a:spcPct val="130000"/>
              </a:lnSpc>
            </a:pPr>
            <a:r>
              <a:rPr lang="en-US" altLang="zh-CN" sz="2400" dirty="0">
                <a:ea typeface="SimSun" panose="02010600030101010101" pitchFamily="2" charset="-122"/>
              </a:rPr>
              <a:t>C</a:t>
            </a:r>
            <a:r>
              <a:rPr lang="en-US" altLang="zh-CN" sz="2400" dirty="0" smtClean="0">
                <a:ea typeface="SimSun" panose="02010600030101010101" pitchFamily="2" charset="-122"/>
              </a:rPr>
              <a:t>omplex graph</a:t>
            </a:r>
          </a:p>
          <a:p>
            <a:pPr lvl="1" eaLnBrk="1" hangingPunct="1">
              <a:lnSpc>
                <a:spcPct val="130000"/>
              </a:lnSpc>
            </a:pPr>
            <a:r>
              <a:rPr lang="en-US" altLang="zh-CN" sz="2400" dirty="0"/>
              <a:t>Directed </a:t>
            </a:r>
            <a:r>
              <a:rPr lang="en-US" altLang="zh-CN" sz="2400" dirty="0" smtClean="0"/>
              <a:t>Graph</a:t>
            </a:r>
          </a:p>
          <a:p>
            <a:pPr lvl="1" eaLnBrk="1" hangingPunct="1">
              <a:lnSpc>
                <a:spcPct val="130000"/>
              </a:lnSpc>
            </a:pPr>
            <a:r>
              <a:rPr lang="en-US" altLang="zh-CN" sz="2400" dirty="0"/>
              <a:t>Weighted </a:t>
            </a:r>
            <a:r>
              <a:rPr lang="en-US" altLang="zh-CN" sz="2400" dirty="0" smtClean="0"/>
              <a:t>Graph</a:t>
            </a:r>
          </a:p>
          <a:p>
            <a:pPr lvl="1" eaLnBrk="1" hangingPunct="1">
              <a:lnSpc>
                <a:spcPct val="130000"/>
              </a:lnSpc>
            </a:pPr>
            <a:r>
              <a:rPr lang="en-US" altLang="zh-CN" sz="2400" dirty="0"/>
              <a:t>Heterogeneous </a:t>
            </a:r>
            <a:r>
              <a:rPr lang="en-US" altLang="zh-CN" sz="2400" dirty="0" smtClean="0"/>
              <a:t>Graph</a:t>
            </a:r>
          </a:p>
          <a:p>
            <a:pPr lvl="1" eaLnBrk="1" hangingPunct="1">
              <a:lnSpc>
                <a:spcPct val="130000"/>
              </a:lnSpc>
            </a:pPr>
            <a:r>
              <a:rPr lang="en-US" altLang="zh-CN" sz="2400" dirty="0"/>
              <a:t>Multiplex </a:t>
            </a:r>
            <a:r>
              <a:rPr lang="en-US" altLang="zh-CN" sz="2400" dirty="0" smtClean="0"/>
              <a:t>Graph</a:t>
            </a:r>
          </a:p>
          <a:p>
            <a:pPr lvl="1" eaLnBrk="1" hangingPunct="1">
              <a:lnSpc>
                <a:spcPct val="130000"/>
              </a:lnSpc>
            </a:pPr>
            <a:r>
              <a:rPr lang="en-US" altLang="zh-CN" sz="2400" dirty="0"/>
              <a:t>Dynamic </a:t>
            </a:r>
            <a:r>
              <a:rPr lang="en-US" altLang="zh-CN" sz="2400" dirty="0" smtClean="0"/>
              <a:t>Graph</a:t>
            </a:r>
          </a:p>
          <a:p>
            <a:pPr lvl="1" eaLnBrk="1" hangingPunct="1">
              <a:lnSpc>
                <a:spcPct val="130000"/>
              </a:lnSpc>
            </a:pPr>
            <a:r>
              <a:rPr lang="en-US" altLang="zh-CN" sz="2400" dirty="0" smtClean="0"/>
              <a:t>…….</a:t>
            </a:r>
          </a:p>
        </p:txBody>
      </p:sp>
      <p:sp>
        <p:nvSpPr>
          <p:cNvPr id="8" name="矩形 7"/>
          <p:cNvSpPr/>
          <p:nvPr/>
        </p:nvSpPr>
        <p:spPr>
          <a:xfrm>
            <a:off x="187084" y="6409420"/>
            <a:ext cx="17846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/>
              <a:t>Slide </a:t>
            </a:r>
            <a:r>
              <a:rPr lang="en-US" altLang="zh-CN" sz="1200" dirty="0" smtClean="0"/>
              <a:t>from</a:t>
            </a:r>
            <a:r>
              <a:rPr lang="en-US" altLang="zh-CN" sz="1200" dirty="0" smtClean="0"/>
              <a:t> </a:t>
            </a:r>
            <a:r>
              <a:rPr lang="en-US" altLang="zh-CN" sz="1200" dirty="0" smtClean="0"/>
              <a:t>Sheng Zhou</a:t>
            </a:r>
            <a:r>
              <a:rPr lang="en-US" altLang="zh-CN" sz="1200" dirty="0" smtClean="0"/>
              <a:t> 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250338075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Number Placeholder 5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3F8C11D4-1108-4453-B776-D432A5A7140D}" type="slidenum">
              <a:rPr lang="en-US" altLang="zh-CN"/>
              <a:pPr eaLnBrk="1" hangingPunct="1"/>
              <a:t>11</a:t>
            </a:fld>
            <a:endParaRPr lang="en-US" altLang="zh-CN"/>
          </a:p>
        </p:txBody>
      </p:sp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228600"/>
            <a:ext cx="8783638" cy="762000"/>
          </a:xfrm>
          <a:noFill/>
        </p:spPr>
        <p:txBody>
          <a:bodyPr lIns="92075" tIns="46038" rIns="92075" bIns="46038"/>
          <a:lstStyle/>
          <a:p>
            <a:pPr eaLnBrk="1" hangingPunct="1"/>
            <a:r>
              <a:rPr lang="en-US" altLang="zh-CN" dirty="0" smtClean="0">
                <a:ea typeface="SimSun" panose="02010600030101010101" pitchFamily="2" charset="-122"/>
              </a:rPr>
              <a:t>What is graph?</a:t>
            </a:r>
            <a:endParaRPr lang="en-US" altLang="zh-CN" dirty="0">
              <a:ea typeface="SimSun" panose="02010600030101010101" pitchFamily="2" charset="-122"/>
            </a:endParaRPr>
          </a:p>
        </p:txBody>
      </p:sp>
      <p:sp>
        <p:nvSpPr>
          <p:cNvPr id="61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30238" y="1371600"/>
            <a:ext cx="8305800" cy="4800600"/>
          </a:xfrm>
          <a:noFill/>
        </p:spPr>
        <p:txBody>
          <a:bodyPr lIns="92075" tIns="46038" rIns="92075" bIns="46038"/>
          <a:lstStyle/>
          <a:p>
            <a:pPr eaLnBrk="1" hangingPunct="1">
              <a:lnSpc>
                <a:spcPct val="130000"/>
              </a:lnSpc>
            </a:pPr>
            <a:r>
              <a:rPr lang="en-US" altLang="zh-CN" dirty="0">
                <a:ea typeface="SimSun" panose="02010600030101010101" pitchFamily="2" charset="-122"/>
              </a:rPr>
              <a:t>Directed Graph</a:t>
            </a:r>
          </a:p>
          <a:p>
            <a:pPr lvl="1" eaLnBrk="1" hangingPunct="1">
              <a:lnSpc>
                <a:spcPct val="130000"/>
              </a:lnSpc>
            </a:pPr>
            <a:r>
              <a:rPr lang="en-US" altLang="zh-CN" sz="2400" dirty="0"/>
              <a:t>Asymmetric relations</a:t>
            </a:r>
          </a:p>
          <a:p>
            <a:pPr lvl="1" eaLnBrk="1" hangingPunct="1">
              <a:lnSpc>
                <a:spcPct val="130000"/>
              </a:lnSpc>
            </a:pPr>
            <a:r>
              <a:rPr lang="en-US" altLang="zh-CN" sz="2400" dirty="0" smtClean="0"/>
              <a:t>A-&gt; B does not suggest B-&gt; A</a:t>
            </a:r>
          </a:p>
          <a:p>
            <a:pPr eaLnBrk="1" hangingPunct="1">
              <a:lnSpc>
                <a:spcPct val="130000"/>
              </a:lnSpc>
            </a:pPr>
            <a:endParaRPr lang="en-US" altLang="zh-CN" sz="2400" dirty="0" smtClean="0"/>
          </a:p>
          <a:p>
            <a:pPr eaLnBrk="1" hangingPunct="1">
              <a:lnSpc>
                <a:spcPct val="130000"/>
              </a:lnSpc>
            </a:pPr>
            <a:r>
              <a:rPr lang="en-US" altLang="zh-CN" dirty="0" smtClean="0"/>
              <a:t>Applications</a:t>
            </a:r>
          </a:p>
          <a:p>
            <a:pPr lvl="1" eaLnBrk="1" hangingPunct="1">
              <a:lnSpc>
                <a:spcPct val="130000"/>
              </a:lnSpc>
            </a:pPr>
            <a:r>
              <a:rPr lang="en-US" altLang="zh-CN" sz="2400" dirty="0" smtClean="0"/>
              <a:t>Transaction</a:t>
            </a:r>
          </a:p>
          <a:p>
            <a:pPr lvl="1" eaLnBrk="1" hangingPunct="1">
              <a:lnSpc>
                <a:spcPct val="130000"/>
              </a:lnSpc>
            </a:pPr>
            <a:r>
              <a:rPr lang="en-US" altLang="zh-CN" sz="2400" dirty="0" smtClean="0"/>
              <a:t>Follow in social network</a:t>
            </a:r>
          </a:p>
          <a:p>
            <a:pPr lvl="1" eaLnBrk="1" hangingPunct="1">
              <a:lnSpc>
                <a:spcPct val="130000"/>
              </a:lnSpc>
            </a:pPr>
            <a:r>
              <a:rPr lang="en-US" altLang="zh-CN" sz="2400" dirty="0" smtClean="0"/>
              <a:t>Citation 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0" y="2819400"/>
            <a:ext cx="3429000" cy="3149489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187084" y="6409420"/>
            <a:ext cx="17846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/>
              <a:t>Slide </a:t>
            </a:r>
            <a:r>
              <a:rPr lang="en-US" altLang="zh-CN" sz="1200" dirty="0" smtClean="0"/>
              <a:t>from</a:t>
            </a:r>
            <a:r>
              <a:rPr lang="en-US" altLang="zh-CN" sz="1200" dirty="0" smtClean="0"/>
              <a:t> </a:t>
            </a:r>
            <a:r>
              <a:rPr lang="en-US" altLang="zh-CN" sz="1200" dirty="0" smtClean="0"/>
              <a:t>Sheng Zhou</a:t>
            </a:r>
            <a:r>
              <a:rPr lang="en-US" altLang="zh-CN" sz="1200" dirty="0" smtClean="0"/>
              <a:t> 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4158212456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Number Placeholder 5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3F8C11D4-1108-4453-B776-D432A5A7140D}" type="slidenum">
              <a:rPr lang="en-US" altLang="zh-CN"/>
              <a:pPr eaLnBrk="1" hangingPunct="1"/>
              <a:t>12</a:t>
            </a:fld>
            <a:endParaRPr lang="en-US" altLang="zh-CN"/>
          </a:p>
        </p:txBody>
      </p:sp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228600"/>
            <a:ext cx="8783638" cy="762000"/>
          </a:xfrm>
          <a:noFill/>
        </p:spPr>
        <p:txBody>
          <a:bodyPr lIns="92075" tIns="46038" rIns="92075" bIns="46038"/>
          <a:lstStyle/>
          <a:p>
            <a:pPr eaLnBrk="1" hangingPunct="1"/>
            <a:r>
              <a:rPr lang="en-US" altLang="zh-CN" dirty="0" smtClean="0">
                <a:ea typeface="SimSun" panose="02010600030101010101" pitchFamily="2" charset="-122"/>
              </a:rPr>
              <a:t>What is graph?</a:t>
            </a:r>
            <a:endParaRPr lang="en-US" altLang="zh-CN" dirty="0">
              <a:ea typeface="SimSun" panose="02010600030101010101" pitchFamily="2" charset="-122"/>
            </a:endParaRPr>
          </a:p>
        </p:txBody>
      </p:sp>
      <p:sp>
        <p:nvSpPr>
          <p:cNvPr id="61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30238" y="1371600"/>
            <a:ext cx="8305800" cy="4800600"/>
          </a:xfrm>
          <a:noFill/>
        </p:spPr>
        <p:txBody>
          <a:bodyPr lIns="92075" tIns="46038" rIns="92075" bIns="46038"/>
          <a:lstStyle/>
          <a:p>
            <a:pPr eaLnBrk="1" hangingPunct="1">
              <a:lnSpc>
                <a:spcPct val="130000"/>
              </a:lnSpc>
            </a:pPr>
            <a:r>
              <a:rPr lang="en-US" altLang="zh-CN" dirty="0"/>
              <a:t>Weighted </a:t>
            </a:r>
            <a:r>
              <a:rPr lang="en-US" altLang="zh-CN" dirty="0" smtClean="0"/>
              <a:t>Graph</a:t>
            </a:r>
          </a:p>
          <a:p>
            <a:pPr lvl="1" eaLnBrk="1" hangingPunct="1">
              <a:lnSpc>
                <a:spcPct val="130000"/>
              </a:lnSpc>
            </a:pPr>
            <a:r>
              <a:rPr lang="en-US" altLang="zh-CN" sz="2400" dirty="0" smtClean="0"/>
              <a:t>Each edge is companied </a:t>
            </a:r>
            <a:r>
              <a:rPr lang="en-US" altLang="zh-CN" sz="2400" dirty="0"/>
              <a:t>with </a:t>
            </a:r>
            <a:r>
              <a:rPr lang="en-US" altLang="zh-CN" sz="2400" dirty="0" smtClean="0"/>
              <a:t>a weight</a:t>
            </a:r>
            <a:endParaRPr lang="en-US" altLang="zh-CN" sz="2400" dirty="0"/>
          </a:p>
          <a:p>
            <a:pPr lvl="1" eaLnBrk="1" hangingPunct="1">
              <a:lnSpc>
                <a:spcPct val="130000"/>
              </a:lnSpc>
            </a:pPr>
            <a:r>
              <a:rPr lang="en-US" altLang="zh-CN" sz="2400" dirty="0"/>
              <a:t>The relationships </a:t>
            </a:r>
            <a:r>
              <a:rPr lang="en-US" altLang="zh-CN" sz="2400" dirty="0" smtClean="0"/>
              <a:t>are </a:t>
            </a:r>
            <a:r>
              <a:rPr lang="en-US" altLang="zh-CN" sz="2400" dirty="0"/>
              <a:t>not </a:t>
            </a:r>
            <a:r>
              <a:rPr lang="en-US" altLang="zh-CN" sz="2400" dirty="0" smtClean="0"/>
              <a:t>equivalent</a:t>
            </a:r>
          </a:p>
          <a:p>
            <a:pPr eaLnBrk="1" hangingPunct="1">
              <a:lnSpc>
                <a:spcPct val="130000"/>
              </a:lnSpc>
            </a:pPr>
            <a:r>
              <a:rPr lang="en-US" altLang="zh-CN" dirty="0"/>
              <a:t>Applications</a:t>
            </a:r>
          </a:p>
          <a:p>
            <a:pPr lvl="1" eaLnBrk="1" hangingPunct="1">
              <a:lnSpc>
                <a:spcPct val="130000"/>
              </a:lnSpc>
            </a:pPr>
            <a:r>
              <a:rPr lang="en-US" altLang="zh-CN" sz="2400" dirty="0" smtClean="0"/>
              <a:t>Friendship</a:t>
            </a:r>
          </a:p>
          <a:p>
            <a:pPr lvl="1" eaLnBrk="1" hangingPunct="1">
              <a:lnSpc>
                <a:spcPct val="130000"/>
              </a:lnSpc>
            </a:pPr>
            <a:r>
              <a:rPr lang="en-US" altLang="zh-CN" sz="2400" dirty="0"/>
              <a:t>Transaction</a:t>
            </a:r>
          </a:p>
          <a:p>
            <a:pPr lvl="1" eaLnBrk="1" hangingPunct="1">
              <a:lnSpc>
                <a:spcPct val="130000"/>
              </a:lnSpc>
            </a:pPr>
            <a:r>
              <a:rPr lang="en-US" altLang="zh-CN" sz="2400" dirty="0"/>
              <a:t> Traffic </a:t>
            </a:r>
            <a:r>
              <a:rPr lang="en-US" altLang="zh-CN" sz="2400" dirty="0" smtClean="0"/>
              <a:t>flow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8600" y="3581400"/>
            <a:ext cx="4419600" cy="2350851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187084" y="6409420"/>
            <a:ext cx="17846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/>
              <a:t>Slide </a:t>
            </a:r>
            <a:r>
              <a:rPr lang="en-US" altLang="zh-CN" sz="1200" dirty="0" smtClean="0"/>
              <a:t>from</a:t>
            </a:r>
            <a:r>
              <a:rPr lang="en-US" altLang="zh-CN" sz="1200" dirty="0" smtClean="0"/>
              <a:t> </a:t>
            </a:r>
            <a:r>
              <a:rPr lang="en-US" altLang="zh-CN" sz="1200" dirty="0" smtClean="0"/>
              <a:t>Sheng Zhou</a:t>
            </a:r>
            <a:r>
              <a:rPr lang="en-US" altLang="zh-CN" sz="1200" dirty="0" smtClean="0"/>
              <a:t> 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777844549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Number Placeholder 5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3F8C11D4-1108-4453-B776-D432A5A7140D}" type="slidenum">
              <a:rPr lang="en-US" altLang="zh-CN"/>
              <a:pPr eaLnBrk="1" hangingPunct="1"/>
              <a:t>13</a:t>
            </a:fld>
            <a:endParaRPr lang="en-US" altLang="zh-CN"/>
          </a:p>
        </p:txBody>
      </p:sp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228600"/>
            <a:ext cx="8783638" cy="762000"/>
          </a:xfrm>
          <a:noFill/>
        </p:spPr>
        <p:txBody>
          <a:bodyPr lIns="92075" tIns="46038" rIns="92075" bIns="46038"/>
          <a:lstStyle/>
          <a:p>
            <a:pPr eaLnBrk="1" hangingPunct="1"/>
            <a:r>
              <a:rPr lang="en-US" altLang="zh-CN" dirty="0" smtClean="0">
                <a:ea typeface="SimSun" panose="02010600030101010101" pitchFamily="2" charset="-122"/>
              </a:rPr>
              <a:t>What is graph?</a:t>
            </a:r>
            <a:endParaRPr lang="en-US" altLang="zh-CN" dirty="0">
              <a:ea typeface="SimSun" panose="02010600030101010101" pitchFamily="2" charset="-122"/>
            </a:endParaRPr>
          </a:p>
        </p:txBody>
      </p:sp>
      <p:sp>
        <p:nvSpPr>
          <p:cNvPr id="61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30238" y="1371600"/>
            <a:ext cx="8305800" cy="4800600"/>
          </a:xfrm>
          <a:noFill/>
        </p:spPr>
        <p:txBody>
          <a:bodyPr lIns="92075" tIns="46038" rIns="92075" bIns="46038"/>
          <a:lstStyle/>
          <a:p>
            <a:pPr eaLnBrk="1" hangingPunct="1">
              <a:lnSpc>
                <a:spcPct val="130000"/>
              </a:lnSpc>
            </a:pPr>
            <a:r>
              <a:rPr lang="en-US" altLang="zh-CN" dirty="0"/>
              <a:t>Heterogeneous Graph</a:t>
            </a:r>
            <a:endParaRPr lang="en-US" altLang="zh-CN" dirty="0" smtClean="0"/>
          </a:p>
          <a:p>
            <a:pPr lvl="1" eaLnBrk="1" hangingPunct="1">
              <a:lnSpc>
                <a:spcPct val="130000"/>
              </a:lnSpc>
            </a:pPr>
            <a:r>
              <a:rPr lang="en-US" altLang="zh-CN" sz="2400" dirty="0" smtClean="0"/>
              <a:t>Multiply types of nodes/edges</a:t>
            </a:r>
            <a:endParaRPr lang="en-US" altLang="zh-CN" sz="2400" dirty="0"/>
          </a:p>
          <a:p>
            <a:pPr lvl="1" eaLnBrk="1" hangingPunct="1">
              <a:lnSpc>
                <a:spcPct val="130000"/>
              </a:lnSpc>
            </a:pPr>
            <a:r>
              <a:rPr lang="en-US" altLang="zh-CN" sz="2400" dirty="0" smtClean="0"/>
              <a:t>Diverse features of nodes/edges</a:t>
            </a:r>
          </a:p>
          <a:p>
            <a:pPr eaLnBrk="1" hangingPunct="1">
              <a:lnSpc>
                <a:spcPct val="130000"/>
              </a:lnSpc>
            </a:pPr>
            <a:r>
              <a:rPr lang="en-US" altLang="zh-CN" dirty="0"/>
              <a:t>Applications</a:t>
            </a:r>
          </a:p>
          <a:p>
            <a:pPr lvl="1" eaLnBrk="1" hangingPunct="1">
              <a:lnSpc>
                <a:spcPct val="130000"/>
              </a:lnSpc>
            </a:pPr>
            <a:r>
              <a:rPr lang="en-US" altLang="zh-CN" sz="2400" dirty="0" smtClean="0"/>
              <a:t>Knowledge graph</a:t>
            </a:r>
          </a:p>
          <a:p>
            <a:pPr lvl="1" eaLnBrk="1" hangingPunct="1">
              <a:lnSpc>
                <a:spcPct val="130000"/>
              </a:lnSpc>
            </a:pPr>
            <a:r>
              <a:rPr lang="en-US" altLang="zh-CN" sz="2400" dirty="0" smtClean="0"/>
              <a:t>Social network</a:t>
            </a:r>
            <a:endParaRPr lang="en-US" altLang="zh-CN" sz="2400" dirty="0"/>
          </a:p>
          <a:p>
            <a:pPr lvl="1" eaLnBrk="1" hangingPunct="1">
              <a:lnSpc>
                <a:spcPct val="130000"/>
              </a:lnSpc>
            </a:pPr>
            <a:r>
              <a:rPr lang="en-US" altLang="zh-CN" sz="2400" dirty="0"/>
              <a:t> </a:t>
            </a:r>
            <a:r>
              <a:rPr lang="en-US" altLang="zh-CN" sz="2400" dirty="0" smtClean="0"/>
              <a:t>Citation network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2400" y="3486594"/>
            <a:ext cx="4905375" cy="2990405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187084" y="6409420"/>
            <a:ext cx="17846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/>
              <a:t>Slide </a:t>
            </a:r>
            <a:r>
              <a:rPr lang="en-US" altLang="zh-CN" sz="1200" dirty="0" smtClean="0"/>
              <a:t>from</a:t>
            </a:r>
            <a:r>
              <a:rPr lang="en-US" altLang="zh-CN" sz="1200" dirty="0" smtClean="0"/>
              <a:t> </a:t>
            </a:r>
            <a:r>
              <a:rPr lang="en-US" altLang="zh-CN" sz="1200" dirty="0" smtClean="0"/>
              <a:t>Sheng Zhou</a:t>
            </a:r>
            <a:r>
              <a:rPr lang="en-US" altLang="zh-CN" sz="1200" dirty="0" smtClean="0"/>
              <a:t> 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666324057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Number Placeholder 5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3F8C11D4-1108-4453-B776-D432A5A7140D}" type="slidenum">
              <a:rPr lang="en-US" altLang="zh-CN"/>
              <a:pPr eaLnBrk="1" hangingPunct="1"/>
              <a:t>14</a:t>
            </a:fld>
            <a:endParaRPr lang="en-US" altLang="zh-CN"/>
          </a:p>
        </p:txBody>
      </p:sp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228600"/>
            <a:ext cx="8783638" cy="762000"/>
          </a:xfrm>
          <a:noFill/>
        </p:spPr>
        <p:txBody>
          <a:bodyPr lIns="92075" tIns="46038" rIns="92075" bIns="46038"/>
          <a:lstStyle/>
          <a:p>
            <a:pPr eaLnBrk="1" hangingPunct="1"/>
            <a:r>
              <a:rPr lang="en-US" altLang="zh-CN" dirty="0" smtClean="0">
                <a:ea typeface="SimSun" panose="02010600030101010101" pitchFamily="2" charset="-122"/>
              </a:rPr>
              <a:t>What is graph?</a:t>
            </a:r>
            <a:endParaRPr lang="en-US" altLang="zh-CN" dirty="0">
              <a:ea typeface="SimSun" panose="02010600030101010101" pitchFamily="2" charset="-122"/>
            </a:endParaRPr>
          </a:p>
        </p:txBody>
      </p:sp>
      <p:sp>
        <p:nvSpPr>
          <p:cNvPr id="61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30238" y="1371600"/>
            <a:ext cx="8305800" cy="4800600"/>
          </a:xfrm>
          <a:noFill/>
        </p:spPr>
        <p:txBody>
          <a:bodyPr lIns="92075" tIns="46038" rIns="92075" bIns="46038"/>
          <a:lstStyle/>
          <a:p>
            <a:pPr eaLnBrk="1" hangingPunct="1">
              <a:lnSpc>
                <a:spcPct val="130000"/>
              </a:lnSpc>
            </a:pPr>
            <a:r>
              <a:rPr lang="en-US" altLang="zh-CN" dirty="0" smtClean="0"/>
              <a:t>Dynamic (Temporal) Graph</a:t>
            </a:r>
          </a:p>
          <a:p>
            <a:pPr lvl="1" eaLnBrk="1" hangingPunct="1">
              <a:lnSpc>
                <a:spcPct val="130000"/>
              </a:lnSpc>
            </a:pPr>
            <a:r>
              <a:rPr lang="en-US" altLang="zh-CN" sz="2400" dirty="0" smtClean="0"/>
              <a:t>Graph structure or features evolves with time</a:t>
            </a:r>
          </a:p>
          <a:p>
            <a:pPr eaLnBrk="1" hangingPunct="1">
              <a:lnSpc>
                <a:spcPct val="130000"/>
              </a:lnSpc>
            </a:pPr>
            <a:r>
              <a:rPr lang="en-US" altLang="zh-CN" dirty="0" smtClean="0"/>
              <a:t>Applications</a:t>
            </a:r>
          </a:p>
          <a:p>
            <a:pPr lvl="1" eaLnBrk="1" hangingPunct="1">
              <a:lnSpc>
                <a:spcPct val="130000"/>
              </a:lnSpc>
            </a:pPr>
            <a:r>
              <a:rPr lang="en-US" altLang="zh-CN" sz="2400" dirty="0" smtClean="0"/>
              <a:t>Social network</a:t>
            </a:r>
            <a:endParaRPr lang="en-US" altLang="zh-CN" sz="2400" dirty="0"/>
          </a:p>
          <a:p>
            <a:pPr lvl="1" eaLnBrk="1" hangingPunct="1">
              <a:lnSpc>
                <a:spcPct val="130000"/>
              </a:lnSpc>
            </a:pPr>
            <a:r>
              <a:rPr lang="en-US" altLang="zh-CN" sz="2400" dirty="0" smtClean="0"/>
              <a:t>Citation network</a:t>
            </a:r>
          </a:p>
          <a:p>
            <a:pPr lvl="1" eaLnBrk="1" hangingPunct="1">
              <a:lnSpc>
                <a:spcPct val="130000"/>
              </a:lnSpc>
            </a:pPr>
            <a:r>
              <a:rPr lang="en-US" altLang="zh-CN" sz="2400" dirty="0"/>
              <a:t>Transportation network</a:t>
            </a:r>
            <a:endParaRPr lang="en-US" altLang="zh-CN" sz="2400" dirty="0" smtClean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974" y="3549239"/>
            <a:ext cx="4214513" cy="2972801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187084" y="6409420"/>
            <a:ext cx="17846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/>
              <a:t>Slide </a:t>
            </a:r>
            <a:r>
              <a:rPr lang="en-US" altLang="zh-CN" sz="1200" dirty="0" smtClean="0"/>
              <a:t>from</a:t>
            </a:r>
            <a:r>
              <a:rPr lang="en-US" altLang="zh-CN" sz="1200" dirty="0" smtClean="0"/>
              <a:t> </a:t>
            </a:r>
            <a:r>
              <a:rPr lang="en-US" altLang="zh-CN" sz="1200" dirty="0" smtClean="0"/>
              <a:t>Sheng Zhou</a:t>
            </a:r>
            <a:r>
              <a:rPr lang="en-US" altLang="zh-CN" sz="1200" dirty="0" smtClean="0"/>
              <a:t> 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262993635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Number Placeholder 5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3F8C11D4-1108-4453-B776-D432A5A7140D}" type="slidenum">
              <a:rPr lang="en-US" altLang="zh-CN"/>
              <a:pPr eaLnBrk="1" hangingPunct="1"/>
              <a:t>15</a:t>
            </a:fld>
            <a:endParaRPr lang="en-US" altLang="zh-CN"/>
          </a:p>
        </p:txBody>
      </p:sp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228600"/>
            <a:ext cx="8783638" cy="762000"/>
          </a:xfrm>
          <a:noFill/>
        </p:spPr>
        <p:txBody>
          <a:bodyPr lIns="92075" tIns="46038" rIns="92075" bIns="46038"/>
          <a:lstStyle/>
          <a:p>
            <a:pPr eaLnBrk="1" hangingPunct="1"/>
            <a:r>
              <a:rPr lang="en-US" altLang="zh-CN" dirty="0">
                <a:ea typeface="SimSun" panose="02010600030101010101" pitchFamily="2" charset="-122"/>
              </a:rPr>
              <a:t>G</a:t>
            </a:r>
            <a:r>
              <a:rPr lang="en-US" altLang="zh-CN" dirty="0" smtClean="0">
                <a:ea typeface="SimSun" panose="02010600030101010101" pitchFamily="2" charset="-122"/>
              </a:rPr>
              <a:t>raph </a:t>
            </a:r>
            <a:r>
              <a:rPr lang="en-US" altLang="zh-CN" dirty="0" smtClean="0">
                <a:ea typeface="SimSun" panose="02010600030101010101" pitchFamily="2" charset="-122"/>
              </a:rPr>
              <a:t>mining</a:t>
            </a:r>
            <a:endParaRPr lang="en-US" altLang="zh-CN" dirty="0">
              <a:ea typeface="SimSun" panose="02010600030101010101" pitchFamily="2" charset="-122"/>
            </a:endParaRPr>
          </a:p>
        </p:txBody>
      </p:sp>
      <p:sp>
        <p:nvSpPr>
          <p:cNvPr id="61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333500"/>
            <a:ext cx="8305800" cy="4800600"/>
          </a:xfrm>
          <a:noFill/>
        </p:spPr>
        <p:txBody>
          <a:bodyPr lIns="92075" tIns="46038" rIns="92075" bIns="46038"/>
          <a:lstStyle/>
          <a:p>
            <a:pPr eaLnBrk="1" hangingPunct="1">
              <a:lnSpc>
                <a:spcPct val="130000"/>
              </a:lnSpc>
            </a:pPr>
            <a:r>
              <a:rPr lang="en-US" altLang="zh-CN" dirty="0" smtClean="0"/>
              <a:t>Task of graph mining</a:t>
            </a:r>
          </a:p>
        </p:txBody>
      </p:sp>
      <p:sp>
        <p:nvSpPr>
          <p:cNvPr id="8" name="矩形 7"/>
          <p:cNvSpPr/>
          <p:nvPr/>
        </p:nvSpPr>
        <p:spPr>
          <a:xfrm>
            <a:off x="187084" y="6409420"/>
            <a:ext cx="17846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/>
              <a:t>Slide </a:t>
            </a:r>
            <a:r>
              <a:rPr lang="en-US" altLang="zh-CN" sz="1200" dirty="0" smtClean="0"/>
              <a:t>from</a:t>
            </a:r>
            <a:r>
              <a:rPr lang="en-US" altLang="zh-CN" sz="1200" dirty="0" smtClean="0"/>
              <a:t> </a:t>
            </a:r>
            <a:r>
              <a:rPr lang="en-US" altLang="zh-CN" sz="1200" dirty="0" smtClean="0"/>
              <a:t>Sheng Zhou</a:t>
            </a:r>
            <a:r>
              <a:rPr lang="en-US" altLang="zh-CN" sz="1200" dirty="0" smtClean="0"/>
              <a:t> </a:t>
            </a:r>
            <a:endParaRPr lang="zh-CN" altLang="en-US" sz="12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2133600"/>
            <a:ext cx="6625571" cy="4262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430348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Number Placeholder 5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3F8C11D4-1108-4453-B776-D432A5A7140D}" type="slidenum">
              <a:rPr lang="en-US" altLang="zh-CN"/>
              <a:pPr eaLnBrk="1" hangingPunct="1"/>
              <a:t>16</a:t>
            </a:fld>
            <a:endParaRPr lang="en-US" altLang="zh-CN"/>
          </a:p>
        </p:txBody>
      </p:sp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228600"/>
            <a:ext cx="8783638" cy="762000"/>
          </a:xfrm>
          <a:noFill/>
        </p:spPr>
        <p:txBody>
          <a:bodyPr lIns="92075" tIns="46038" rIns="92075" bIns="46038"/>
          <a:lstStyle/>
          <a:p>
            <a:pPr eaLnBrk="1" hangingPunct="1"/>
            <a:r>
              <a:rPr lang="en-US" altLang="zh-CN" dirty="0">
                <a:ea typeface="SimSun" panose="02010600030101010101" pitchFamily="2" charset="-122"/>
              </a:rPr>
              <a:t>G</a:t>
            </a:r>
            <a:r>
              <a:rPr lang="en-US" altLang="zh-CN" dirty="0" smtClean="0">
                <a:ea typeface="SimSun" panose="02010600030101010101" pitchFamily="2" charset="-122"/>
              </a:rPr>
              <a:t>raph </a:t>
            </a:r>
            <a:r>
              <a:rPr lang="en-US" altLang="zh-CN" dirty="0" smtClean="0">
                <a:ea typeface="SimSun" panose="02010600030101010101" pitchFamily="2" charset="-122"/>
              </a:rPr>
              <a:t>mining</a:t>
            </a:r>
            <a:endParaRPr lang="en-US" altLang="zh-CN" dirty="0">
              <a:ea typeface="SimSun" panose="02010600030101010101" pitchFamily="2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148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533400" y="1333500"/>
                <a:ext cx="8458200" cy="4800600"/>
              </a:xfrm>
              <a:noFill/>
            </p:spPr>
            <p:txBody>
              <a:bodyPr lIns="92075" tIns="46038" rIns="92075" bIns="46038"/>
              <a:lstStyle/>
              <a:p>
                <a:pPr eaLnBrk="1" hangingPunct="1">
                  <a:lnSpc>
                    <a:spcPct val="130000"/>
                  </a:lnSpc>
                </a:pPr>
                <a:r>
                  <a:rPr lang="en-US" altLang="zh-CN" dirty="0" smtClean="0"/>
                  <a:t>Node classification</a:t>
                </a:r>
              </a:p>
              <a:p>
                <a:pPr lvl="1" eaLnBrk="1" hangingPunct="1">
                  <a:lnSpc>
                    <a:spcPct val="130000"/>
                  </a:lnSpc>
                </a:pPr>
                <a:r>
                  <a:rPr lang="en-US" altLang="zh-CN" sz="2400" dirty="0" smtClean="0"/>
                  <a:t>Given a graph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}"/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={</m:t>
                        </m:r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zh-CN" altLang="en-US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2400" dirty="0" smtClean="0"/>
                  <a:t>and labels of partial nodes, predict the labels of the rest. </a:t>
                </a:r>
              </a:p>
              <a:p>
                <a:pPr lvl="1" eaLnBrk="1" hangingPunct="1">
                  <a:lnSpc>
                    <a:spcPct val="130000"/>
                  </a:lnSpc>
                </a:pPr>
                <a:r>
                  <a:rPr lang="en-US" altLang="zh-CN" sz="2400" dirty="0" smtClean="0"/>
                  <a:t>Different from traditional ML: </a:t>
                </a:r>
                <a:r>
                  <a:rPr lang="en-US" altLang="zh-CN" sz="2400" dirty="0" err="1" smtClean="0"/>
                  <a:t>i.i.d</a:t>
                </a:r>
                <a:r>
                  <a:rPr lang="en-US" altLang="zh-CN" sz="2400" dirty="0" smtClean="0"/>
                  <a:t> assumption does not hold</a:t>
                </a:r>
              </a:p>
              <a:p>
                <a:pPr lvl="1" eaLnBrk="1" hangingPunct="1">
                  <a:lnSpc>
                    <a:spcPct val="130000"/>
                  </a:lnSpc>
                </a:pPr>
                <a:r>
                  <a:rPr lang="en-US" altLang="zh-CN" sz="2400" dirty="0" smtClean="0"/>
                  <a:t>KEY: utilize the relations </a:t>
                </a:r>
              </a:p>
              <a:p>
                <a:pPr eaLnBrk="1" hangingPunct="1">
                  <a:lnSpc>
                    <a:spcPct val="130000"/>
                  </a:lnSpc>
                </a:pPr>
                <a:r>
                  <a:rPr lang="en-US" altLang="zh-CN" sz="2400" dirty="0" smtClean="0"/>
                  <a:t>Applications</a:t>
                </a:r>
              </a:p>
              <a:p>
                <a:pPr lvl="1" eaLnBrk="1" hangingPunct="1">
                  <a:lnSpc>
                    <a:spcPct val="130000"/>
                  </a:lnSpc>
                </a:pPr>
                <a:r>
                  <a:rPr lang="en-US" altLang="zh-CN" sz="2400" dirty="0" smtClean="0"/>
                  <a:t>User profile</a:t>
                </a:r>
              </a:p>
              <a:p>
                <a:pPr lvl="1" eaLnBrk="1" hangingPunct="1">
                  <a:lnSpc>
                    <a:spcPct val="130000"/>
                  </a:lnSpc>
                </a:pPr>
                <a:r>
                  <a:rPr lang="en-US" altLang="zh-CN" sz="2400" dirty="0" smtClean="0"/>
                  <a:t>Products classification</a:t>
                </a:r>
              </a:p>
              <a:p>
                <a:pPr lvl="1" eaLnBrk="1" hangingPunct="1">
                  <a:lnSpc>
                    <a:spcPct val="130000"/>
                  </a:lnSpc>
                </a:pPr>
                <a:endParaRPr lang="en-US" altLang="zh-CN" dirty="0" smtClean="0"/>
              </a:p>
            </p:txBody>
          </p:sp>
        </mc:Choice>
        <mc:Fallback>
          <p:sp>
            <p:nvSpPr>
              <p:cNvPr id="6148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33400" y="1333500"/>
                <a:ext cx="8458200" cy="4800600"/>
              </a:xfrm>
              <a:blipFill>
                <a:blip r:embed="rId3"/>
                <a:stretch>
                  <a:fillRect l="-360" r="-5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矩形 7"/>
          <p:cNvSpPr/>
          <p:nvPr/>
        </p:nvSpPr>
        <p:spPr>
          <a:xfrm>
            <a:off x="187084" y="6409420"/>
            <a:ext cx="17846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/>
              <a:t>Slide </a:t>
            </a:r>
            <a:r>
              <a:rPr lang="en-US" altLang="zh-CN" sz="1200" dirty="0" smtClean="0"/>
              <a:t>from</a:t>
            </a:r>
            <a:r>
              <a:rPr lang="en-US" altLang="zh-CN" sz="1200" dirty="0" smtClean="0"/>
              <a:t> </a:t>
            </a:r>
            <a:r>
              <a:rPr lang="en-US" altLang="zh-CN" sz="1200" dirty="0" smtClean="0"/>
              <a:t>Sheng Zhou</a:t>
            </a:r>
            <a:r>
              <a:rPr lang="en-US" altLang="zh-CN" sz="1200" dirty="0" smtClean="0"/>
              <a:t> 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082298742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Number Placeholder 5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3F8C11D4-1108-4453-B776-D432A5A7140D}" type="slidenum">
              <a:rPr lang="en-US" altLang="zh-CN"/>
              <a:pPr eaLnBrk="1" hangingPunct="1"/>
              <a:t>17</a:t>
            </a:fld>
            <a:endParaRPr lang="en-US" altLang="zh-CN"/>
          </a:p>
        </p:txBody>
      </p:sp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228600"/>
            <a:ext cx="8783638" cy="762000"/>
          </a:xfrm>
          <a:noFill/>
        </p:spPr>
        <p:txBody>
          <a:bodyPr lIns="92075" tIns="46038" rIns="92075" bIns="46038"/>
          <a:lstStyle/>
          <a:p>
            <a:pPr eaLnBrk="1" hangingPunct="1"/>
            <a:r>
              <a:rPr lang="en-US" altLang="zh-CN" dirty="0">
                <a:ea typeface="SimSun" panose="02010600030101010101" pitchFamily="2" charset="-122"/>
              </a:rPr>
              <a:t>G</a:t>
            </a:r>
            <a:r>
              <a:rPr lang="en-US" altLang="zh-CN" dirty="0" smtClean="0">
                <a:ea typeface="SimSun" panose="02010600030101010101" pitchFamily="2" charset="-122"/>
              </a:rPr>
              <a:t>raph </a:t>
            </a:r>
            <a:r>
              <a:rPr lang="en-US" altLang="zh-CN" dirty="0" smtClean="0">
                <a:ea typeface="SimSun" panose="02010600030101010101" pitchFamily="2" charset="-122"/>
              </a:rPr>
              <a:t>mining</a:t>
            </a:r>
            <a:endParaRPr lang="en-US" altLang="zh-CN" dirty="0">
              <a:ea typeface="SimSun" panose="02010600030101010101" pitchFamily="2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148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533400" y="1333500"/>
                <a:ext cx="8458200" cy="4800600"/>
              </a:xfrm>
              <a:noFill/>
            </p:spPr>
            <p:txBody>
              <a:bodyPr lIns="92075" tIns="46038" rIns="92075" bIns="46038"/>
              <a:lstStyle/>
              <a:p>
                <a:pPr eaLnBrk="1" hangingPunct="1">
                  <a:lnSpc>
                    <a:spcPct val="130000"/>
                  </a:lnSpc>
                </a:pPr>
                <a:r>
                  <a:rPr lang="en-US" altLang="zh-CN" dirty="0" smtClean="0"/>
                  <a:t>Link prediction</a:t>
                </a:r>
              </a:p>
              <a:p>
                <a:pPr lvl="1" eaLnBrk="1" hangingPunct="1">
                  <a:lnSpc>
                    <a:spcPct val="130000"/>
                  </a:lnSpc>
                </a:pPr>
                <a:r>
                  <a:rPr lang="en-US" altLang="zh-CN" sz="2400" dirty="0" smtClean="0"/>
                  <a:t>Given a graph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}"/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={</m:t>
                        </m:r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en-US" altLang="zh-CN" sz="2400" dirty="0" smtClean="0"/>
                  <a:t>, predict missing edges</a:t>
                </a:r>
              </a:p>
              <a:p>
                <a:pPr eaLnBrk="1" hangingPunct="1">
                  <a:lnSpc>
                    <a:spcPct val="130000"/>
                  </a:lnSpc>
                </a:pPr>
                <a:r>
                  <a:rPr lang="en-US" altLang="zh-CN" sz="2400" dirty="0" smtClean="0"/>
                  <a:t>Applications</a:t>
                </a:r>
              </a:p>
              <a:p>
                <a:pPr lvl="1" eaLnBrk="1" hangingPunct="1">
                  <a:lnSpc>
                    <a:spcPct val="130000"/>
                  </a:lnSpc>
                </a:pPr>
                <a:r>
                  <a:rPr lang="en-US" altLang="zh-CN" sz="2400" dirty="0" smtClean="0"/>
                  <a:t>Item recommendation</a:t>
                </a:r>
              </a:p>
              <a:p>
                <a:pPr lvl="1" eaLnBrk="1" hangingPunct="1">
                  <a:lnSpc>
                    <a:spcPct val="130000"/>
                  </a:lnSpc>
                </a:pPr>
                <a:r>
                  <a:rPr lang="en-US" altLang="zh-CN" sz="2400" dirty="0" smtClean="0"/>
                  <a:t>Complete the knowledge graph</a:t>
                </a:r>
              </a:p>
              <a:p>
                <a:pPr lvl="1" eaLnBrk="1" hangingPunct="1">
                  <a:lnSpc>
                    <a:spcPct val="130000"/>
                  </a:lnSpc>
                </a:pPr>
                <a:r>
                  <a:rPr lang="en-US" altLang="zh-CN" sz="2400" dirty="0" smtClean="0"/>
                  <a:t>Friend recommendation</a:t>
                </a:r>
              </a:p>
              <a:p>
                <a:pPr lvl="1" eaLnBrk="1" hangingPunct="1">
                  <a:lnSpc>
                    <a:spcPct val="130000"/>
                  </a:lnSpc>
                </a:pPr>
                <a:endParaRPr lang="en-US" altLang="zh-CN" dirty="0" smtClean="0"/>
              </a:p>
            </p:txBody>
          </p:sp>
        </mc:Choice>
        <mc:Fallback>
          <p:sp>
            <p:nvSpPr>
              <p:cNvPr id="6148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33400" y="1333500"/>
                <a:ext cx="8458200" cy="4800600"/>
              </a:xfrm>
              <a:blipFill>
                <a:blip r:embed="rId3"/>
                <a:stretch>
                  <a:fillRect l="-36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矩形 7"/>
          <p:cNvSpPr/>
          <p:nvPr/>
        </p:nvSpPr>
        <p:spPr>
          <a:xfrm>
            <a:off x="187084" y="6409420"/>
            <a:ext cx="17846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/>
              <a:t>Slide </a:t>
            </a:r>
            <a:r>
              <a:rPr lang="en-US" altLang="zh-CN" sz="1200" dirty="0" smtClean="0"/>
              <a:t>from</a:t>
            </a:r>
            <a:r>
              <a:rPr lang="en-US" altLang="zh-CN" sz="1200" dirty="0" smtClean="0"/>
              <a:t> </a:t>
            </a:r>
            <a:r>
              <a:rPr lang="en-US" altLang="zh-CN" sz="1200" dirty="0" smtClean="0"/>
              <a:t>Sheng Zhou</a:t>
            </a:r>
            <a:r>
              <a:rPr lang="en-US" altLang="zh-CN" sz="1200" dirty="0" smtClean="0"/>
              <a:t> 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766659226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Number Placeholder 5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3F8C11D4-1108-4453-B776-D432A5A7140D}" type="slidenum">
              <a:rPr lang="en-US" altLang="zh-CN"/>
              <a:pPr eaLnBrk="1" hangingPunct="1"/>
              <a:t>18</a:t>
            </a:fld>
            <a:endParaRPr lang="en-US" altLang="zh-CN"/>
          </a:p>
        </p:txBody>
      </p:sp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228600"/>
            <a:ext cx="8783638" cy="762000"/>
          </a:xfrm>
          <a:noFill/>
        </p:spPr>
        <p:txBody>
          <a:bodyPr lIns="92075" tIns="46038" rIns="92075" bIns="46038"/>
          <a:lstStyle/>
          <a:p>
            <a:pPr eaLnBrk="1" hangingPunct="1"/>
            <a:r>
              <a:rPr lang="en-US" altLang="zh-CN" dirty="0">
                <a:ea typeface="SimSun" panose="02010600030101010101" pitchFamily="2" charset="-122"/>
              </a:rPr>
              <a:t>G</a:t>
            </a:r>
            <a:r>
              <a:rPr lang="en-US" altLang="zh-CN" dirty="0" smtClean="0">
                <a:ea typeface="SimSun" panose="02010600030101010101" pitchFamily="2" charset="-122"/>
              </a:rPr>
              <a:t>raph </a:t>
            </a:r>
            <a:r>
              <a:rPr lang="en-US" altLang="zh-CN" dirty="0" smtClean="0">
                <a:ea typeface="SimSun" panose="02010600030101010101" pitchFamily="2" charset="-122"/>
              </a:rPr>
              <a:t>mining</a:t>
            </a:r>
            <a:endParaRPr lang="en-US" altLang="zh-CN" dirty="0">
              <a:ea typeface="SimSun" panose="02010600030101010101" pitchFamily="2" charset="-122"/>
            </a:endParaRPr>
          </a:p>
        </p:txBody>
      </p:sp>
      <p:sp>
        <p:nvSpPr>
          <p:cNvPr id="61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333500"/>
            <a:ext cx="8458200" cy="4800600"/>
          </a:xfrm>
          <a:noFill/>
        </p:spPr>
        <p:txBody>
          <a:bodyPr lIns="92075" tIns="46038" rIns="92075" bIns="46038"/>
          <a:lstStyle/>
          <a:p>
            <a:pPr eaLnBrk="1" hangingPunct="1">
              <a:lnSpc>
                <a:spcPct val="130000"/>
              </a:lnSpc>
            </a:pPr>
            <a:r>
              <a:rPr lang="en-US" altLang="zh-CN" dirty="0" smtClean="0"/>
              <a:t>Important motif mining</a:t>
            </a:r>
          </a:p>
          <a:p>
            <a:pPr lvl="1" eaLnBrk="1" hangingPunct="1">
              <a:lnSpc>
                <a:spcPct val="130000"/>
              </a:lnSpc>
            </a:pPr>
            <a:r>
              <a:rPr lang="en-US" altLang="zh-CN" sz="2400" dirty="0"/>
              <a:t>a motif is a small, recurring, and statistically significant subgraph within </a:t>
            </a:r>
            <a:r>
              <a:rPr lang="en-US" altLang="zh-CN" sz="2400" dirty="0" smtClean="0"/>
              <a:t>a </a:t>
            </a:r>
            <a:r>
              <a:rPr lang="en-US" altLang="zh-CN" sz="2400" dirty="0"/>
              <a:t>graph</a:t>
            </a:r>
            <a:endParaRPr lang="en-US" altLang="zh-CN" sz="2400" dirty="0" smtClean="0"/>
          </a:p>
          <a:p>
            <a:pPr lvl="1" eaLnBrk="1" hangingPunct="1">
              <a:lnSpc>
                <a:spcPct val="130000"/>
              </a:lnSpc>
            </a:pPr>
            <a:r>
              <a:rPr lang="en-US" altLang="zh-CN" sz="2400" dirty="0"/>
              <a:t>the process of </a:t>
            </a:r>
            <a:r>
              <a:rPr lang="en-US" altLang="zh-CN" sz="2400" dirty="0" smtClean="0"/>
              <a:t>identifying important motif </a:t>
            </a:r>
            <a:r>
              <a:rPr lang="en-US" altLang="zh-CN" sz="2400" dirty="0"/>
              <a:t>for understanding the </a:t>
            </a:r>
            <a:r>
              <a:rPr lang="en-US" altLang="zh-CN" sz="2400" dirty="0" smtClean="0"/>
              <a:t>properties and functions of graphs</a:t>
            </a:r>
          </a:p>
          <a:p>
            <a:pPr eaLnBrk="1" hangingPunct="1">
              <a:lnSpc>
                <a:spcPct val="130000"/>
              </a:lnSpc>
            </a:pPr>
            <a:r>
              <a:rPr lang="en-US" altLang="zh-CN" dirty="0" smtClean="0"/>
              <a:t>Applications</a:t>
            </a:r>
          </a:p>
          <a:p>
            <a:pPr lvl="1" eaLnBrk="1" hangingPunct="1">
              <a:lnSpc>
                <a:spcPct val="130000"/>
              </a:lnSpc>
            </a:pPr>
            <a:r>
              <a:rPr lang="en-US" altLang="zh-CN" sz="2400" dirty="0" smtClean="0"/>
              <a:t>Graph interpretability</a:t>
            </a:r>
          </a:p>
          <a:p>
            <a:pPr lvl="1" eaLnBrk="1" hangingPunct="1">
              <a:lnSpc>
                <a:spcPct val="130000"/>
              </a:lnSpc>
            </a:pPr>
            <a:r>
              <a:rPr lang="en-US" altLang="zh-CN" sz="2400" dirty="0"/>
              <a:t>molecule</a:t>
            </a:r>
            <a:endParaRPr lang="en-US" altLang="zh-CN" sz="2400" dirty="0" smtClean="0"/>
          </a:p>
          <a:p>
            <a:pPr lvl="1" eaLnBrk="1" hangingPunct="1">
              <a:lnSpc>
                <a:spcPct val="130000"/>
              </a:lnSpc>
            </a:pP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826054908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Number Placeholder 5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3F8C11D4-1108-4453-B776-D432A5A7140D}" type="slidenum">
              <a:rPr lang="en-US" altLang="zh-CN"/>
              <a:pPr eaLnBrk="1" hangingPunct="1"/>
              <a:t>19</a:t>
            </a:fld>
            <a:endParaRPr lang="en-US" altLang="zh-CN"/>
          </a:p>
        </p:txBody>
      </p:sp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228600"/>
            <a:ext cx="8783638" cy="762000"/>
          </a:xfrm>
          <a:noFill/>
        </p:spPr>
        <p:txBody>
          <a:bodyPr lIns="92075" tIns="46038" rIns="92075" bIns="46038"/>
          <a:lstStyle/>
          <a:p>
            <a:pPr eaLnBrk="1" hangingPunct="1"/>
            <a:r>
              <a:rPr lang="en-US" altLang="zh-CN" dirty="0">
                <a:ea typeface="SimSun" panose="02010600030101010101" pitchFamily="2" charset="-122"/>
              </a:rPr>
              <a:t>G</a:t>
            </a:r>
            <a:r>
              <a:rPr lang="en-US" altLang="zh-CN" dirty="0" smtClean="0">
                <a:ea typeface="SimSun" panose="02010600030101010101" pitchFamily="2" charset="-122"/>
              </a:rPr>
              <a:t>raph </a:t>
            </a:r>
            <a:r>
              <a:rPr lang="en-US" altLang="zh-CN" dirty="0" smtClean="0">
                <a:ea typeface="SimSun" panose="02010600030101010101" pitchFamily="2" charset="-122"/>
              </a:rPr>
              <a:t>mining</a:t>
            </a:r>
            <a:endParaRPr lang="en-US" altLang="zh-CN" dirty="0">
              <a:ea typeface="SimSun" panose="02010600030101010101" pitchFamily="2" charset="-122"/>
            </a:endParaRPr>
          </a:p>
        </p:txBody>
      </p:sp>
      <p:sp>
        <p:nvSpPr>
          <p:cNvPr id="61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333500"/>
            <a:ext cx="8458200" cy="4800600"/>
          </a:xfrm>
          <a:noFill/>
        </p:spPr>
        <p:txBody>
          <a:bodyPr lIns="92075" tIns="46038" rIns="92075" bIns="46038"/>
          <a:lstStyle/>
          <a:p>
            <a:pPr eaLnBrk="1" hangingPunct="1">
              <a:lnSpc>
                <a:spcPct val="130000"/>
              </a:lnSpc>
            </a:pPr>
            <a:r>
              <a:rPr lang="en-US" altLang="zh-CN" dirty="0" smtClean="0"/>
              <a:t>Graph classification</a:t>
            </a:r>
            <a:endParaRPr lang="en-US" altLang="zh-CN" dirty="0"/>
          </a:p>
          <a:p>
            <a:pPr lvl="1" eaLnBrk="1" hangingPunct="1">
              <a:lnSpc>
                <a:spcPct val="130000"/>
              </a:lnSpc>
            </a:pPr>
            <a:r>
              <a:rPr lang="en-US" altLang="zh-CN" sz="2400" dirty="0"/>
              <a:t>assigning a </a:t>
            </a:r>
            <a:r>
              <a:rPr lang="en-US" altLang="zh-CN" sz="2400" dirty="0" smtClean="0"/>
              <a:t>label </a:t>
            </a:r>
            <a:r>
              <a:rPr lang="en-US" altLang="zh-CN" sz="2400" dirty="0"/>
              <a:t>to an entire graph based on its structure, properties, or attributes. </a:t>
            </a:r>
            <a:endParaRPr lang="en-US" altLang="zh-CN" sz="2400" dirty="0" smtClean="0"/>
          </a:p>
          <a:p>
            <a:pPr eaLnBrk="1" hangingPunct="1">
              <a:lnSpc>
                <a:spcPct val="130000"/>
              </a:lnSpc>
            </a:pPr>
            <a:r>
              <a:rPr lang="en-US" altLang="zh-CN" dirty="0" smtClean="0"/>
              <a:t>Applications</a:t>
            </a:r>
          </a:p>
          <a:p>
            <a:pPr lvl="1" eaLnBrk="1" hangingPunct="1">
              <a:lnSpc>
                <a:spcPct val="130000"/>
              </a:lnSpc>
            </a:pPr>
            <a:r>
              <a:rPr lang="en-US" altLang="zh-CN" sz="2400" dirty="0"/>
              <a:t>Drug </a:t>
            </a:r>
            <a:r>
              <a:rPr lang="en-US" altLang="zh-CN" sz="2400" dirty="0" smtClean="0"/>
              <a:t>discovery</a:t>
            </a:r>
          </a:p>
          <a:p>
            <a:pPr lvl="1" eaLnBrk="1" hangingPunct="1">
              <a:lnSpc>
                <a:spcPct val="130000"/>
              </a:lnSpc>
            </a:pPr>
            <a:r>
              <a:rPr lang="en-US" altLang="zh-CN" sz="2400" dirty="0"/>
              <a:t>Fraud </a:t>
            </a:r>
            <a:r>
              <a:rPr lang="en-US" altLang="zh-CN" sz="2400" dirty="0" smtClean="0"/>
              <a:t>detection</a:t>
            </a:r>
          </a:p>
          <a:p>
            <a:pPr lvl="1" eaLnBrk="1" hangingPunct="1">
              <a:lnSpc>
                <a:spcPct val="130000"/>
              </a:lnSpc>
            </a:pPr>
            <a:r>
              <a:rPr lang="en-US" altLang="zh-CN" sz="2400" dirty="0"/>
              <a:t>Protein function prediction</a:t>
            </a:r>
            <a:endParaRPr lang="en-US" altLang="zh-CN" sz="2400" dirty="0" smtClean="0"/>
          </a:p>
          <a:p>
            <a:pPr lvl="1" eaLnBrk="1" hangingPunct="1">
              <a:lnSpc>
                <a:spcPct val="130000"/>
              </a:lnSpc>
            </a:pP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3801501065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Number Placeholder 5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3F8C11D4-1108-4453-B776-D432A5A7140D}" type="slidenum">
              <a:rPr lang="en-US" altLang="zh-CN"/>
              <a:pPr eaLnBrk="1" hangingPunct="1"/>
              <a:t>2</a:t>
            </a:fld>
            <a:endParaRPr lang="en-US" altLang="zh-CN"/>
          </a:p>
        </p:txBody>
      </p:sp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228600"/>
            <a:ext cx="8783638" cy="762000"/>
          </a:xfrm>
          <a:noFill/>
        </p:spPr>
        <p:txBody>
          <a:bodyPr lIns="92075" tIns="46038" rIns="92075" bIns="46038"/>
          <a:lstStyle/>
          <a:p>
            <a:pPr eaLnBrk="1" hangingPunct="1"/>
            <a:r>
              <a:rPr lang="en-US" altLang="zh-CN" dirty="0" smtClean="0">
                <a:ea typeface="SimSun" panose="02010600030101010101" pitchFamily="2" charset="-122"/>
              </a:rPr>
              <a:t>Why graph mining?</a:t>
            </a:r>
            <a:endParaRPr lang="en-US" altLang="zh-CN" dirty="0">
              <a:ea typeface="SimSun" panose="02010600030101010101" pitchFamily="2" charset="-122"/>
            </a:endParaRPr>
          </a:p>
        </p:txBody>
      </p:sp>
      <p:sp>
        <p:nvSpPr>
          <p:cNvPr id="61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371600"/>
            <a:ext cx="8305800" cy="4953000"/>
          </a:xfrm>
          <a:noFill/>
        </p:spPr>
        <p:txBody>
          <a:bodyPr lIns="92075" tIns="46038" rIns="92075" bIns="46038"/>
          <a:lstStyle/>
          <a:p>
            <a:pPr eaLnBrk="1" hangingPunct="1">
              <a:lnSpc>
                <a:spcPct val="130000"/>
              </a:lnSpc>
            </a:pPr>
            <a:r>
              <a:rPr lang="en-US" altLang="zh-CN" sz="2400" dirty="0">
                <a:ea typeface="SimSun" panose="02010600030101010101" pitchFamily="2" charset="-122"/>
              </a:rPr>
              <a:t>A graph is a mathematical structure used to model </a:t>
            </a:r>
            <a:r>
              <a:rPr lang="en-US" altLang="zh-CN" sz="2400" dirty="0">
                <a:solidFill>
                  <a:srgbClr val="C00000"/>
                </a:solidFill>
                <a:ea typeface="SimSun" panose="02010600030101010101" pitchFamily="2" charset="-122"/>
              </a:rPr>
              <a:t>pairwise relations</a:t>
            </a:r>
            <a:r>
              <a:rPr lang="en-US" altLang="zh-CN" sz="2400" dirty="0">
                <a:ea typeface="SimSun" panose="02010600030101010101" pitchFamily="2" charset="-122"/>
              </a:rPr>
              <a:t> between objects. </a:t>
            </a:r>
            <a:endParaRPr lang="en-US" altLang="zh-CN" sz="2400" dirty="0" smtClean="0">
              <a:ea typeface="SimSun" panose="02010600030101010101" pitchFamily="2" charset="-122"/>
            </a:endParaRPr>
          </a:p>
          <a:p>
            <a:pPr eaLnBrk="1" hangingPunct="1">
              <a:lnSpc>
                <a:spcPct val="130000"/>
              </a:lnSpc>
            </a:pPr>
            <a:r>
              <a:rPr lang="en-US" altLang="zh-CN" sz="2400" dirty="0" smtClean="0"/>
              <a:t>Graph </a:t>
            </a:r>
            <a:r>
              <a:rPr lang="en-US" altLang="zh-CN" sz="2400" dirty="0"/>
              <a:t>is </a:t>
            </a:r>
            <a:r>
              <a:rPr lang="en-US" altLang="zh-CN" sz="2400" dirty="0" smtClean="0">
                <a:solidFill>
                  <a:srgbClr val="C00000"/>
                </a:solidFill>
              </a:rPr>
              <a:t>ubiquitous</a:t>
            </a:r>
            <a:r>
              <a:rPr lang="en-US" altLang="zh-CN" sz="2400" dirty="0" smtClean="0"/>
              <a:t> in our world, e.g., </a:t>
            </a:r>
            <a:r>
              <a:rPr lang="en-US" altLang="zh-CN" sz="2400" dirty="0"/>
              <a:t>social networks, </a:t>
            </a:r>
            <a:r>
              <a:rPr lang="en-US" altLang="zh-CN" sz="2400" dirty="0" smtClean="0"/>
              <a:t>molecular graph, transactions</a:t>
            </a:r>
            <a:r>
              <a:rPr lang="en-US" altLang="zh-CN" sz="2400" dirty="0"/>
              <a:t>, Internet of Things (</a:t>
            </a:r>
            <a:r>
              <a:rPr lang="en-US" altLang="zh-CN" sz="2400" dirty="0" err="1"/>
              <a:t>IoT</a:t>
            </a:r>
            <a:r>
              <a:rPr lang="en-US" altLang="zh-CN" sz="2400" dirty="0" smtClean="0"/>
              <a:t>), etc.</a:t>
            </a:r>
          </a:p>
          <a:p>
            <a:pPr eaLnBrk="1" hangingPunct="1">
              <a:lnSpc>
                <a:spcPct val="130000"/>
              </a:lnSpc>
            </a:pPr>
            <a:r>
              <a:rPr lang="en-US" altLang="zh-CN" sz="2400" dirty="0" smtClean="0"/>
              <a:t>Mining on graph </a:t>
            </a:r>
            <a:r>
              <a:rPr lang="en-US" altLang="zh-CN" sz="2400" dirty="0"/>
              <a:t>can </a:t>
            </a:r>
            <a:r>
              <a:rPr lang="en-US" altLang="zh-CN" sz="2400" dirty="0" smtClean="0"/>
              <a:t>utilize both </a:t>
            </a:r>
            <a:r>
              <a:rPr lang="en-US" altLang="zh-CN" sz="2400" dirty="0"/>
              <a:t>features and relations of </a:t>
            </a:r>
            <a:r>
              <a:rPr lang="en-US" altLang="zh-CN" sz="2400" dirty="0" smtClean="0"/>
              <a:t>individuals</a:t>
            </a:r>
          </a:p>
          <a:p>
            <a:pPr eaLnBrk="1" hangingPunct="1">
              <a:lnSpc>
                <a:spcPct val="130000"/>
              </a:lnSpc>
            </a:pPr>
            <a:r>
              <a:rPr lang="en-US" altLang="zh-CN" sz="2400" dirty="0" err="1" smtClean="0">
                <a:ea typeface="SimSun" panose="02010600030101010101" pitchFamily="2" charset="-122"/>
              </a:rPr>
              <a:t>Graph+ML</a:t>
            </a:r>
            <a:r>
              <a:rPr lang="en-US" altLang="zh-CN" sz="2400" dirty="0" smtClean="0">
                <a:ea typeface="SimSun" panose="02010600030101010101" pitchFamily="2" charset="-122"/>
              </a:rPr>
              <a:t> has been widely applied in many fields</a:t>
            </a:r>
            <a:endParaRPr lang="en-US" altLang="zh-CN" sz="2400" dirty="0">
              <a:ea typeface="SimSun" panose="02010600030101010101" pitchFamily="2" charset="-122"/>
            </a:endParaRPr>
          </a:p>
          <a:p>
            <a:pPr eaLnBrk="1" hangingPunct="1">
              <a:lnSpc>
                <a:spcPct val="130000"/>
              </a:lnSpc>
            </a:pPr>
            <a:endParaRPr lang="en-US" altLang="zh-CN" sz="2400" dirty="0" smtClean="0"/>
          </a:p>
          <a:p>
            <a:pPr eaLnBrk="1" hangingPunct="1">
              <a:lnSpc>
                <a:spcPct val="130000"/>
              </a:lnSpc>
            </a:pPr>
            <a:endParaRPr lang="en-US" altLang="zh-CN" sz="2400" dirty="0" smtClean="0"/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Number Placeholder 6"/>
          <p:cNvSpPr txBox="1">
            <a:spLocks noGrp="1"/>
          </p:cNvSpPr>
          <p:nvPr/>
        </p:nvSpPr>
        <p:spPr bwMode="auto">
          <a:xfrm>
            <a:off x="7239000" y="6477000"/>
            <a:ext cx="19050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 eaLnBrk="1" hangingPunct="1"/>
            <a:fld id="{C60B9604-A89F-4FA9-917D-0FCA462F7959}" type="slidenum">
              <a:rPr lang="en-US" altLang="zh-CN" sz="1400" b="1">
                <a:latin typeface="Calibri" panose="020F0502020204030204" pitchFamily="34" charset="0"/>
                <a:ea typeface="SimSun" panose="02010600030101010101" pitchFamily="2" charset="-122"/>
              </a:rPr>
              <a:pPr algn="r" eaLnBrk="1" hangingPunct="1"/>
              <a:t>20</a:t>
            </a:fld>
            <a:endParaRPr lang="en-US" altLang="zh-CN" sz="1400" b="1">
              <a:latin typeface="Calibri" panose="020F0502020204030204" pitchFamily="34" charset="0"/>
              <a:ea typeface="SimSun" panose="02010600030101010101" pitchFamily="2" charset="-122"/>
            </a:endParaRPr>
          </a:p>
        </p:txBody>
      </p:sp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81000"/>
            <a:ext cx="9144000" cy="609600"/>
          </a:xfrm>
          <a:noFill/>
        </p:spPr>
        <p:txBody>
          <a:bodyPr lIns="92075" tIns="46038" rIns="92075" bIns="46038" anchor="ctr"/>
          <a:lstStyle/>
          <a:p>
            <a:pPr eaLnBrk="1" hangingPunct="1"/>
            <a:r>
              <a:rPr lang="en-US" altLang="zh-CN" dirty="0">
                <a:ea typeface="SimSun" panose="02010600030101010101" pitchFamily="2" charset="-122"/>
              </a:rPr>
              <a:t>Graph Mining</a:t>
            </a:r>
            <a:endParaRPr lang="en-US" altLang="zh-CN" dirty="0">
              <a:ea typeface="SimSun" panose="02010600030101010101" pitchFamily="2" charset="-122"/>
            </a:endParaRPr>
          </a:p>
        </p:txBody>
      </p:sp>
      <p:sp>
        <p:nvSpPr>
          <p:cNvPr id="5124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33400" y="1295400"/>
            <a:ext cx="8382000" cy="5105400"/>
          </a:xfrm>
          <a:noFill/>
        </p:spPr>
        <p:txBody>
          <a:bodyPr lIns="92075" tIns="46038" rIns="92075" bIns="46038"/>
          <a:lstStyle/>
          <a:p>
            <a:pPr>
              <a:lnSpc>
                <a:spcPct val="200000"/>
              </a:lnSpc>
            </a:pPr>
            <a:r>
              <a:rPr lang="en-US" altLang="zh-CN" dirty="0" smtClean="0">
                <a:ea typeface="SimSun" panose="02010600030101010101" pitchFamily="2" charset="-122"/>
              </a:rPr>
              <a:t>Graph data</a:t>
            </a:r>
            <a:endParaRPr lang="en-US" altLang="zh-CN" dirty="0">
              <a:ea typeface="SimSun" panose="02010600030101010101" pitchFamily="2" charset="-122"/>
            </a:endParaRPr>
          </a:p>
          <a:p>
            <a:pPr>
              <a:lnSpc>
                <a:spcPct val="200000"/>
              </a:lnSpc>
            </a:pPr>
            <a:r>
              <a:rPr lang="en-US" altLang="zh-CN" dirty="0" smtClean="0">
                <a:ea typeface="SimSun" panose="02010600030101010101" pitchFamily="2" charset="-122"/>
              </a:rPr>
              <a:t>Classic graph representation learning</a:t>
            </a:r>
          </a:p>
          <a:p>
            <a:pPr>
              <a:lnSpc>
                <a:spcPct val="200000"/>
              </a:lnSpc>
            </a:pPr>
            <a:r>
              <a:rPr lang="en-US" altLang="zh-CN" dirty="0" smtClean="0">
                <a:ea typeface="SimSun" panose="02010600030101010101" pitchFamily="2" charset="-122"/>
              </a:rPr>
              <a:t>Graph neural network</a:t>
            </a:r>
            <a:endParaRPr lang="en-US" altLang="zh-CN" dirty="0" smtClean="0">
              <a:ea typeface="SimSun" panose="02010600030101010101" pitchFamily="2" charset="-122"/>
            </a:endParaRPr>
          </a:p>
          <a:p>
            <a:pPr>
              <a:lnSpc>
                <a:spcPct val="200000"/>
              </a:lnSpc>
            </a:pPr>
            <a:r>
              <a:rPr lang="en-US" altLang="zh-CN" dirty="0" smtClean="0">
                <a:ea typeface="SimSun" panose="02010600030101010101" pitchFamily="2" charset="-122"/>
              </a:rPr>
              <a:t>Promising directions</a:t>
            </a:r>
            <a:endParaRPr lang="en-US" altLang="zh-CN" dirty="0">
              <a:ea typeface="SimSun" panose="02010600030101010101" pitchFamily="2" charset="-122"/>
            </a:endParaRPr>
          </a:p>
        </p:txBody>
      </p:sp>
      <p:sp>
        <p:nvSpPr>
          <p:cNvPr id="5" name="AutoShape 8"/>
          <p:cNvSpPr>
            <a:spLocks noChangeArrowheads="1"/>
          </p:cNvSpPr>
          <p:nvPr/>
        </p:nvSpPr>
        <p:spPr bwMode="auto">
          <a:xfrm rot="9803581">
            <a:off x="6520321" y="2506677"/>
            <a:ext cx="533400" cy="381000"/>
          </a:xfrm>
          <a:prstGeom prst="notchedRightArrow">
            <a:avLst>
              <a:gd name="adj1" fmla="val 50000"/>
              <a:gd name="adj2" fmla="val 35000"/>
            </a:avLst>
          </a:prstGeom>
          <a:solidFill>
            <a:srgbClr val="FF99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308412348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Number Placeholder 5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3F8C11D4-1108-4453-B776-D432A5A7140D}" type="slidenum">
              <a:rPr lang="en-US" altLang="zh-CN"/>
              <a:pPr eaLnBrk="1" hangingPunct="1"/>
              <a:t>21</a:t>
            </a:fld>
            <a:endParaRPr lang="en-US" altLang="zh-CN"/>
          </a:p>
        </p:txBody>
      </p:sp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228600"/>
            <a:ext cx="8783638" cy="762000"/>
          </a:xfrm>
          <a:noFill/>
        </p:spPr>
        <p:txBody>
          <a:bodyPr lIns="92075" tIns="46038" rIns="92075" bIns="46038"/>
          <a:lstStyle/>
          <a:p>
            <a:pPr eaLnBrk="1" hangingPunct="1"/>
            <a:r>
              <a:rPr lang="en-US" altLang="zh-CN" dirty="0" smtClean="0">
                <a:ea typeface="SimSun" panose="02010600030101010101" pitchFamily="2" charset="-122"/>
              </a:rPr>
              <a:t>Graph Representation Learning</a:t>
            </a:r>
            <a:endParaRPr lang="en-US" altLang="zh-CN" dirty="0">
              <a:ea typeface="SimSun" panose="02010600030101010101" pitchFamily="2" charset="-122"/>
            </a:endParaRPr>
          </a:p>
        </p:txBody>
      </p:sp>
      <p:sp>
        <p:nvSpPr>
          <p:cNvPr id="61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333500"/>
            <a:ext cx="8458200" cy="4800600"/>
          </a:xfrm>
          <a:noFill/>
        </p:spPr>
        <p:txBody>
          <a:bodyPr lIns="92075" tIns="46038" rIns="92075" bIns="46038"/>
          <a:lstStyle/>
          <a:p>
            <a:pPr eaLnBrk="1" hangingPunct="1">
              <a:lnSpc>
                <a:spcPct val="130000"/>
              </a:lnSpc>
            </a:pPr>
            <a:r>
              <a:rPr lang="en-US" altLang="zh-CN" dirty="0"/>
              <a:t>R</a:t>
            </a:r>
            <a:r>
              <a:rPr lang="en-US" altLang="zh-CN" dirty="0" smtClean="0"/>
              <a:t>epresentation learning</a:t>
            </a:r>
          </a:p>
          <a:p>
            <a:pPr lvl="1" eaLnBrk="1" hangingPunct="1">
              <a:lnSpc>
                <a:spcPct val="130000"/>
              </a:lnSpc>
            </a:pPr>
            <a:r>
              <a:rPr lang="en-US" altLang="zh-CN" sz="2400" dirty="0" smtClean="0"/>
              <a:t>map each node/graph into continuous </a:t>
            </a:r>
            <a:r>
              <a:rPr lang="en-US" altLang="zh-CN" sz="2400" dirty="0"/>
              <a:t>low-dimensional </a:t>
            </a:r>
            <a:r>
              <a:rPr lang="en-US" altLang="zh-CN" sz="2400" dirty="0" smtClean="0"/>
              <a:t>vectors space</a:t>
            </a:r>
          </a:p>
          <a:p>
            <a:pPr lvl="1" eaLnBrk="1" hangingPunct="1">
              <a:lnSpc>
                <a:spcPct val="130000"/>
              </a:lnSpc>
            </a:pPr>
            <a:r>
              <a:rPr lang="en-US" altLang="zh-CN" sz="2400" dirty="0"/>
              <a:t>p</a:t>
            </a:r>
            <a:r>
              <a:rPr lang="en-US" altLang="zh-CN" sz="2400" dirty="0" smtClean="0"/>
              <a:t>reserve </a:t>
            </a:r>
            <a:r>
              <a:rPr lang="en-US" altLang="zh-CN" sz="2400" dirty="0"/>
              <a:t>structural and relational information of the graph</a:t>
            </a:r>
            <a:endParaRPr lang="en-US" altLang="zh-CN" sz="2400" dirty="0" smtClean="0"/>
          </a:p>
        </p:txBody>
      </p:sp>
      <p:sp>
        <p:nvSpPr>
          <p:cNvPr id="5" name="矩形 4"/>
          <p:cNvSpPr/>
          <p:nvPr/>
        </p:nvSpPr>
        <p:spPr>
          <a:xfrm>
            <a:off x="187084" y="6409420"/>
            <a:ext cx="17846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/>
              <a:t>Slide </a:t>
            </a:r>
            <a:r>
              <a:rPr lang="en-US" altLang="zh-CN" sz="1200" dirty="0" smtClean="0"/>
              <a:t>from</a:t>
            </a:r>
            <a:r>
              <a:rPr lang="en-US" altLang="zh-CN" sz="1200" dirty="0" smtClean="0"/>
              <a:t> </a:t>
            </a:r>
            <a:r>
              <a:rPr lang="en-US" altLang="zh-CN" sz="1200" dirty="0" smtClean="0"/>
              <a:t>Sheng Zhou</a:t>
            </a:r>
            <a:r>
              <a:rPr lang="en-US" altLang="zh-CN" sz="1200" dirty="0" smtClean="0"/>
              <a:t> </a:t>
            </a:r>
            <a:endParaRPr lang="zh-CN" altLang="en-US" sz="12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3577876"/>
            <a:ext cx="7320756" cy="2660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807686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Number Placeholder 5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3F8C11D4-1108-4453-B776-D432A5A7140D}" type="slidenum">
              <a:rPr lang="en-US" altLang="zh-CN"/>
              <a:pPr eaLnBrk="1" hangingPunct="1"/>
              <a:t>22</a:t>
            </a:fld>
            <a:endParaRPr lang="en-US" altLang="zh-CN"/>
          </a:p>
        </p:txBody>
      </p:sp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228600"/>
            <a:ext cx="8783638" cy="762000"/>
          </a:xfrm>
          <a:noFill/>
        </p:spPr>
        <p:txBody>
          <a:bodyPr lIns="92075" tIns="46038" rIns="92075" bIns="46038"/>
          <a:lstStyle/>
          <a:p>
            <a:pPr eaLnBrk="1" hangingPunct="1"/>
            <a:r>
              <a:rPr lang="en-US" altLang="zh-CN" dirty="0" smtClean="0">
                <a:ea typeface="SimSun" panose="02010600030101010101" pitchFamily="2" charset="-122"/>
              </a:rPr>
              <a:t>Graph Representation Learning</a:t>
            </a:r>
            <a:endParaRPr lang="en-US" altLang="zh-CN" dirty="0">
              <a:ea typeface="SimSun" panose="02010600030101010101" pitchFamily="2" charset="-122"/>
            </a:endParaRPr>
          </a:p>
        </p:txBody>
      </p:sp>
      <p:sp>
        <p:nvSpPr>
          <p:cNvPr id="61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333499"/>
            <a:ext cx="8458200" cy="5352919"/>
          </a:xfrm>
          <a:noFill/>
        </p:spPr>
        <p:txBody>
          <a:bodyPr lIns="92075" tIns="46038" rIns="92075" bIns="46038"/>
          <a:lstStyle/>
          <a:p>
            <a:pPr eaLnBrk="1" hangingPunct="1">
              <a:lnSpc>
                <a:spcPct val="130000"/>
              </a:lnSpc>
            </a:pPr>
            <a:r>
              <a:rPr lang="en-US" altLang="zh-CN" dirty="0" smtClean="0"/>
              <a:t>Motivation</a:t>
            </a:r>
          </a:p>
          <a:p>
            <a:pPr lvl="1" eaLnBrk="1" hangingPunct="1">
              <a:lnSpc>
                <a:spcPct val="130000"/>
              </a:lnSpc>
            </a:pPr>
            <a:r>
              <a:rPr lang="en-US" altLang="zh-CN" sz="2400" dirty="0" smtClean="0"/>
              <a:t>Original graph is hard to be utilized</a:t>
            </a:r>
          </a:p>
          <a:p>
            <a:pPr lvl="2" eaLnBrk="1" hangingPunct="1">
              <a:lnSpc>
                <a:spcPct val="130000"/>
              </a:lnSpc>
              <a:buFont typeface="Wingdings" panose="05000000000000000000" pitchFamily="2" charset="2"/>
              <a:buChar char="l"/>
            </a:pPr>
            <a:r>
              <a:rPr lang="en-US" altLang="zh-CN" dirty="0"/>
              <a:t>Sparsity of the adjacent matrix </a:t>
            </a:r>
          </a:p>
          <a:p>
            <a:pPr lvl="2" eaLnBrk="1" hangingPunct="1">
              <a:lnSpc>
                <a:spcPct val="130000"/>
              </a:lnSpc>
              <a:buFont typeface="Wingdings" panose="05000000000000000000" pitchFamily="2" charset="2"/>
              <a:buChar char="l"/>
            </a:pPr>
            <a:r>
              <a:rPr lang="en-US" altLang="zh-CN" dirty="0"/>
              <a:t>Diverse </a:t>
            </a:r>
            <a:r>
              <a:rPr lang="en-US" altLang="zh-CN" dirty="0" smtClean="0"/>
              <a:t>information</a:t>
            </a:r>
          </a:p>
          <a:p>
            <a:pPr lvl="2" eaLnBrk="1" hangingPunct="1">
              <a:lnSpc>
                <a:spcPct val="130000"/>
              </a:lnSpc>
              <a:buFont typeface="Wingdings" panose="05000000000000000000" pitchFamily="2" charset="2"/>
              <a:buChar char="l"/>
            </a:pPr>
            <a:r>
              <a:rPr lang="en-US" altLang="zh-CN" dirty="0" smtClean="0"/>
              <a:t>Relations between nodes</a:t>
            </a:r>
          </a:p>
          <a:p>
            <a:pPr lvl="1" eaLnBrk="1" hangingPunct="1">
              <a:lnSpc>
                <a:spcPct val="130000"/>
              </a:lnSpc>
            </a:pPr>
            <a:r>
              <a:rPr lang="en-US" altLang="zh-CN" dirty="0" smtClean="0"/>
              <a:t>Benefits of embedding</a:t>
            </a:r>
          </a:p>
          <a:p>
            <a:pPr lvl="2" eaLnBrk="1" hangingPunct="1">
              <a:lnSpc>
                <a:spcPct val="130000"/>
              </a:lnSpc>
              <a:buFont typeface="Wingdings" panose="05000000000000000000" pitchFamily="2" charset="2"/>
              <a:buChar char="l"/>
            </a:pPr>
            <a:r>
              <a:rPr lang="en-US" altLang="zh-CN" dirty="0" smtClean="0"/>
              <a:t>Uniform representation</a:t>
            </a:r>
          </a:p>
          <a:p>
            <a:pPr lvl="2" eaLnBrk="1" hangingPunct="1">
              <a:lnSpc>
                <a:spcPct val="130000"/>
              </a:lnSpc>
              <a:buFont typeface="Wingdings" panose="05000000000000000000" pitchFamily="2" charset="2"/>
              <a:buChar char="l"/>
            </a:pPr>
            <a:r>
              <a:rPr lang="en-US" altLang="zh-CN" dirty="0" smtClean="0"/>
              <a:t>Low-dimension benefit memorization</a:t>
            </a:r>
          </a:p>
          <a:p>
            <a:pPr lvl="2" eaLnBrk="1" hangingPunct="1">
              <a:lnSpc>
                <a:spcPct val="130000"/>
              </a:lnSpc>
              <a:buFont typeface="Wingdings" panose="05000000000000000000" pitchFamily="2" charset="2"/>
              <a:buChar char="l"/>
            </a:pPr>
            <a:r>
              <a:rPr lang="en-US" altLang="zh-CN" dirty="0" smtClean="0"/>
              <a:t>Compatible to ML</a:t>
            </a:r>
            <a:endParaRPr lang="en-US" altLang="zh-CN" dirty="0"/>
          </a:p>
          <a:p>
            <a:pPr lvl="1" eaLnBrk="1" hangingPunct="1">
              <a:lnSpc>
                <a:spcPct val="130000"/>
              </a:lnSpc>
              <a:buFont typeface="Wingdings" panose="05000000000000000000" pitchFamily="2" charset="2"/>
              <a:buChar char="l"/>
            </a:pPr>
            <a:endParaRPr lang="en-US" altLang="zh-CN" sz="2400" dirty="0" smtClean="0"/>
          </a:p>
        </p:txBody>
      </p:sp>
      <p:sp>
        <p:nvSpPr>
          <p:cNvPr id="5" name="矩形 4"/>
          <p:cNvSpPr/>
          <p:nvPr/>
        </p:nvSpPr>
        <p:spPr>
          <a:xfrm>
            <a:off x="187084" y="6409420"/>
            <a:ext cx="17846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/>
              <a:t>Slide </a:t>
            </a:r>
            <a:r>
              <a:rPr lang="en-US" altLang="zh-CN" sz="1200" dirty="0" smtClean="0"/>
              <a:t>from</a:t>
            </a:r>
            <a:r>
              <a:rPr lang="en-US" altLang="zh-CN" sz="1200" dirty="0" smtClean="0"/>
              <a:t> </a:t>
            </a:r>
            <a:r>
              <a:rPr lang="en-US" altLang="zh-CN" sz="1200" dirty="0" smtClean="0"/>
              <a:t>Sheng Zhou</a:t>
            </a:r>
            <a:r>
              <a:rPr lang="en-US" altLang="zh-CN" sz="1200" dirty="0" smtClean="0"/>
              <a:t> 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28248172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Number Placeholder 5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3F8C11D4-1108-4453-B776-D432A5A7140D}" type="slidenum">
              <a:rPr lang="en-US" altLang="zh-CN"/>
              <a:pPr eaLnBrk="1" hangingPunct="1"/>
              <a:t>23</a:t>
            </a:fld>
            <a:endParaRPr lang="en-US" altLang="zh-CN"/>
          </a:p>
        </p:txBody>
      </p:sp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228600"/>
            <a:ext cx="8783638" cy="762000"/>
          </a:xfrm>
          <a:noFill/>
        </p:spPr>
        <p:txBody>
          <a:bodyPr lIns="92075" tIns="46038" rIns="92075" bIns="46038"/>
          <a:lstStyle/>
          <a:p>
            <a:pPr eaLnBrk="1" hangingPunct="1"/>
            <a:r>
              <a:rPr lang="en-US" altLang="zh-CN" dirty="0" smtClean="0">
                <a:ea typeface="SimSun" panose="02010600030101010101" pitchFamily="2" charset="-122"/>
              </a:rPr>
              <a:t>Graph Representation Learning</a:t>
            </a:r>
            <a:endParaRPr lang="en-US" altLang="zh-CN" dirty="0">
              <a:ea typeface="SimSun" panose="02010600030101010101" pitchFamily="2" charset="-122"/>
            </a:endParaRPr>
          </a:p>
        </p:txBody>
      </p:sp>
      <p:sp>
        <p:nvSpPr>
          <p:cNvPr id="61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981200"/>
            <a:ext cx="8458200" cy="5352919"/>
          </a:xfrm>
          <a:noFill/>
        </p:spPr>
        <p:txBody>
          <a:bodyPr lIns="92075" tIns="46038" rIns="92075" bIns="46038"/>
          <a:lstStyle/>
          <a:p>
            <a:pPr eaLnBrk="1" hangingPunct="1">
              <a:lnSpc>
                <a:spcPct val="200000"/>
              </a:lnSpc>
            </a:pPr>
            <a:r>
              <a:rPr lang="en-US" altLang="zh-CN" dirty="0">
                <a:ea typeface="SimSun" panose="02010600030101010101" pitchFamily="2" charset="-122"/>
              </a:rPr>
              <a:t>Classic graph representation learning</a:t>
            </a:r>
          </a:p>
          <a:p>
            <a:pPr lvl="1" eaLnBrk="1" hangingPunct="1">
              <a:lnSpc>
                <a:spcPct val="200000"/>
              </a:lnSpc>
            </a:pPr>
            <a:r>
              <a:rPr lang="en-US" altLang="zh-CN" dirty="0" smtClean="0"/>
              <a:t>Matrix factorization</a:t>
            </a:r>
            <a:endParaRPr lang="en-US" altLang="zh-CN" u="sng" dirty="0" smtClean="0"/>
          </a:p>
          <a:p>
            <a:pPr lvl="1" eaLnBrk="1" hangingPunct="1">
              <a:lnSpc>
                <a:spcPct val="200000"/>
              </a:lnSpc>
            </a:pPr>
            <a:r>
              <a:rPr lang="en-US" altLang="zh-CN" dirty="0" smtClean="0"/>
              <a:t>Random walk</a:t>
            </a:r>
          </a:p>
          <a:p>
            <a:pPr marL="0" indent="0" eaLnBrk="1" hangingPunct="1">
              <a:lnSpc>
                <a:spcPct val="130000"/>
              </a:lnSpc>
              <a:buNone/>
            </a:pPr>
            <a:endParaRPr lang="en-US" altLang="zh-CN" dirty="0" smtClean="0"/>
          </a:p>
          <a:p>
            <a:pPr lvl="1" eaLnBrk="1" hangingPunct="1">
              <a:lnSpc>
                <a:spcPct val="130000"/>
              </a:lnSpc>
              <a:buFont typeface="Wingdings" panose="05000000000000000000" pitchFamily="2" charset="2"/>
              <a:buChar char="l"/>
            </a:pPr>
            <a:endParaRPr lang="en-US" altLang="zh-CN" sz="2400" dirty="0" smtClean="0"/>
          </a:p>
        </p:txBody>
      </p:sp>
      <p:sp>
        <p:nvSpPr>
          <p:cNvPr id="5" name="矩形 4"/>
          <p:cNvSpPr/>
          <p:nvPr/>
        </p:nvSpPr>
        <p:spPr>
          <a:xfrm>
            <a:off x="187084" y="6409420"/>
            <a:ext cx="17846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/>
              <a:t>Slide </a:t>
            </a:r>
            <a:r>
              <a:rPr lang="en-US" altLang="zh-CN" sz="1200" dirty="0" smtClean="0"/>
              <a:t>from</a:t>
            </a:r>
            <a:r>
              <a:rPr lang="en-US" altLang="zh-CN" sz="1200" dirty="0" smtClean="0"/>
              <a:t> </a:t>
            </a:r>
            <a:r>
              <a:rPr lang="en-US" altLang="zh-CN" sz="1200" dirty="0" smtClean="0"/>
              <a:t>Sheng Zhou</a:t>
            </a:r>
            <a:r>
              <a:rPr lang="en-US" altLang="zh-CN" sz="1200" dirty="0" smtClean="0"/>
              <a:t> </a:t>
            </a:r>
            <a:endParaRPr lang="zh-CN" altLang="en-US" sz="1200" dirty="0"/>
          </a:p>
        </p:txBody>
      </p:sp>
      <p:sp>
        <p:nvSpPr>
          <p:cNvPr id="6" name="AutoShape 8"/>
          <p:cNvSpPr>
            <a:spLocks noChangeArrowheads="1"/>
          </p:cNvSpPr>
          <p:nvPr/>
        </p:nvSpPr>
        <p:spPr bwMode="auto">
          <a:xfrm rot="9803581">
            <a:off x="4767721" y="3192477"/>
            <a:ext cx="533400" cy="381000"/>
          </a:xfrm>
          <a:prstGeom prst="notchedRightArrow">
            <a:avLst>
              <a:gd name="adj1" fmla="val 50000"/>
              <a:gd name="adj2" fmla="val 35000"/>
            </a:avLst>
          </a:prstGeom>
          <a:solidFill>
            <a:srgbClr val="FF99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80960226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Number Placeholder 5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3F8C11D4-1108-4453-B776-D432A5A7140D}" type="slidenum">
              <a:rPr lang="en-US" altLang="zh-CN"/>
              <a:pPr eaLnBrk="1" hangingPunct="1"/>
              <a:t>24</a:t>
            </a:fld>
            <a:endParaRPr lang="en-US" altLang="zh-CN"/>
          </a:p>
        </p:txBody>
      </p:sp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228600"/>
            <a:ext cx="8783638" cy="762000"/>
          </a:xfrm>
          <a:noFill/>
        </p:spPr>
        <p:txBody>
          <a:bodyPr lIns="92075" tIns="46038" rIns="92075" bIns="46038"/>
          <a:lstStyle/>
          <a:p>
            <a:pPr eaLnBrk="1" hangingPunct="1"/>
            <a:r>
              <a:rPr lang="en-US" altLang="zh-CN" dirty="0" smtClean="0">
                <a:ea typeface="SimSun" panose="02010600030101010101" pitchFamily="2" charset="-122"/>
              </a:rPr>
              <a:t>Graph Representation Learning</a:t>
            </a:r>
            <a:endParaRPr lang="en-US" altLang="zh-CN" dirty="0">
              <a:ea typeface="SimSun" panose="02010600030101010101" pitchFamily="2" charset="-122"/>
            </a:endParaRPr>
          </a:p>
        </p:txBody>
      </p:sp>
      <p:sp>
        <p:nvSpPr>
          <p:cNvPr id="61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981200"/>
            <a:ext cx="8458200" cy="5352919"/>
          </a:xfrm>
          <a:noFill/>
        </p:spPr>
        <p:txBody>
          <a:bodyPr lIns="92075" tIns="46038" rIns="92075" bIns="46038"/>
          <a:lstStyle/>
          <a:p>
            <a:pPr marL="0" indent="0" eaLnBrk="1" hangingPunct="1">
              <a:lnSpc>
                <a:spcPct val="130000"/>
              </a:lnSpc>
              <a:buNone/>
            </a:pPr>
            <a:endParaRPr lang="en-US" altLang="zh-CN" dirty="0" smtClean="0"/>
          </a:p>
          <a:p>
            <a:pPr lvl="1" eaLnBrk="1" hangingPunct="1">
              <a:lnSpc>
                <a:spcPct val="130000"/>
              </a:lnSpc>
              <a:buFont typeface="Wingdings" panose="05000000000000000000" pitchFamily="2" charset="2"/>
              <a:buChar char="l"/>
            </a:pPr>
            <a:endParaRPr lang="en-US" altLang="zh-CN" sz="2400" dirty="0" smtClean="0"/>
          </a:p>
        </p:txBody>
      </p:sp>
      <p:sp>
        <p:nvSpPr>
          <p:cNvPr id="5" name="矩形 4"/>
          <p:cNvSpPr/>
          <p:nvPr/>
        </p:nvSpPr>
        <p:spPr>
          <a:xfrm>
            <a:off x="187084" y="6409420"/>
            <a:ext cx="17846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/>
              <a:t>Slide </a:t>
            </a:r>
            <a:r>
              <a:rPr lang="en-US" altLang="zh-CN" sz="1200" dirty="0" smtClean="0"/>
              <a:t>from</a:t>
            </a:r>
            <a:r>
              <a:rPr lang="en-US" altLang="zh-CN" sz="1200" dirty="0" smtClean="0"/>
              <a:t> </a:t>
            </a:r>
            <a:r>
              <a:rPr lang="en-US" altLang="zh-CN" sz="1200" dirty="0" smtClean="0"/>
              <a:t>Sheng Zhou</a:t>
            </a:r>
            <a:r>
              <a:rPr lang="en-US" altLang="zh-CN" sz="1200" dirty="0" smtClean="0"/>
              <a:t> </a:t>
            </a:r>
            <a:endParaRPr lang="zh-CN" altLang="en-US" sz="1200" dirty="0"/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533400" y="1309058"/>
            <a:ext cx="8458200" cy="53529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en-US" altLang="zh-CN" kern="0" dirty="0" smtClean="0"/>
              <a:t>Matrix factorization</a:t>
            </a:r>
          </a:p>
          <a:p>
            <a:pPr lvl="1" eaLnBrk="1" hangingPunct="1">
              <a:lnSpc>
                <a:spcPct val="130000"/>
              </a:lnSpc>
            </a:pPr>
            <a:r>
              <a:rPr lang="en-US" altLang="zh-CN" sz="2400" kern="0" dirty="0" smtClean="0"/>
              <a:t>factorizing </a:t>
            </a:r>
            <a:r>
              <a:rPr lang="en-US" altLang="zh-CN" sz="2400" kern="0" dirty="0"/>
              <a:t>a matrix </a:t>
            </a:r>
            <a:r>
              <a:rPr lang="en-US" altLang="zh-CN" sz="2400" kern="0" dirty="0" smtClean="0"/>
              <a:t>into a product of two </a:t>
            </a:r>
            <a:r>
              <a:rPr lang="en-US" altLang="zh-CN" sz="2400" kern="0" dirty="0"/>
              <a:t>lower-dimensional </a:t>
            </a:r>
            <a:r>
              <a:rPr lang="en-US" altLang="zh-CN" sz="2400" kern="0" dirty="0" smtClean="0"/>
              <a:t>matrices</a:t>
            </a:r>
          </a:p>
          <a:p>
            <a:pPr lvl="1" eaLnBrk="1" hangingPunct="1">
              <a:lnSpc>
                <a:spcPct val="130000"/>
              </a:lnSpc>
            </a:pPr>
            <a:r>
              <a:rPr lang="en-US" altLang="zh-CN" sz="2400" kern="0" dirty="0"/>
              <a:t>The goal is to approximate the original matrix by capturing its underlying structure and patterns</a:t>
            </a:r>
            <a:endParaRPr lang="en-US" altLang="zh-CN" sz="2400" kern="0" dirty="0" smtClean="0"/>
          </a:p>
          <a:p>
            <a:pPr lvl="1" eaLnBrk="1" hangingPunct="1">
              <a:lnSpc>
                <a:spcPct val="130000"/>
              </a:lnSpc>
            </a:pPr>
            <a:endParaRPr lang="en-US" altLang="zh-CN" sz="2400" kern="0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0" y="4487573"/>
            <a:ext cx="5656481" cy="1510433"/>
          </a:xfrm>
          <a:prstGeom prst="rect">
            <a:avLst/>
          </a:prstGeom>
        </p:spPr>
      </p:pic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62027" y="4419600"/>
            <a:ext cx="3232254" cy="2652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457200" lvl="1" indent="0" eaLnBrk="1" hangingPunct="1">
              <a:lnSpc>
                <a:spcPct val="130000"/>
              </a:lnSpc>
              <a:buNone/>
            </a:pPr>
            <a:r>
              <a:rPr lang="en-US" altLang="zh-CN" sz="2400" kern="0" dirty="0" smtClean="0"/>
              <a:t>W, H: embedding </a:t>
            </a:r>
          </a:p>
          <a:p>
            <a:pPr marL="457200" lvl="1" indent="0" eaLnBrk="1" hangingPunct="1">
              <a:lnSpc>
                <a:spcPct val="130000"/>
              </a:lnSpc>
              <a:buNone/>
            </a:pPr>
            <a:r>
              <a:rPr lang="en-US" altLang="zh-CN" sz="2400" kern="0" dirty="0" smtClean="0"/>
              <a:t>of nodes</a:t>
            </a:r>
          </a:p>
          <a:p>
            <a:pPr marL="457200" lvl="1" indent="0" eaLnBrk="1" hangingPunct="1">
              <a:lnSpc>
                <a:spcPct val="130000"/>
              </a:lnSpc>
              <a:buNone/>
            </a:pPr>
            <a:r>
              <a:rPr lang="en-US" altLang="zh-CN" sz="2400" kern="0" dirty="0" smtClean="0"/>
              <a:t>V: graph features</a:t>
            </a:r>
            <a:endParaRPr lang="en-US" altLang="zh-CN" sz="2400" kern="0" dirty="0" smtClean="0"/>
          </a:p>
        </p:txBody>
      </p:sp>
    </p:spTree>
    <p:extLst>
      <p:ext uri="{BB962C8B-B14F-4D97-AF65-F5344CB8AC3E}">
        <p14:creationId xmlns:p14="http://schemas.microsoft.com/office/powerpoint/2010/main" val="3875961824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Number Placeholder 5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3F8C11D4-1108-4453-B776-D432A5A7140D}" type="slidenum">
              <a:rPr lang="en-US" altLang="zh-CN"/>
              <a:pPr eaLnBrk="1" hangingPunct="1"/>
              <a:t>25</a:t>
            </a:fld>
            <a:endParaRPr lang="en-US" altLang="zh-CN"/>
          </a:p>
        </p:txBody>
      </p:sp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228600"/>
            <a:ext cx="8783638" cy="762000"/>
          </a:xfrm>
          <a:noFill/>
        </p:spPr>
        <p:txBody>
          <a:bodyPr lIns="92075" tIns="46038" rIns="92075" bIns="46038"/>
          <a:lstStyle/>
          <a:p>
            <a:pPr eaLnBrk="1" hangingPunct="1"/>
            <a:r>
              <a:rPr lang="en-US" altLang="zh-CN" dirty="0"/>
              <a:t>Matrix </a:t>
            </a:r>
            <a:r>
              <a:rPr lang="en-US" altLang="zh-CN" dirty="0" smtClean="0"/>
              <a:t>factorization</a:t>
            </a:r>
            <a:endParaRPr lang="en-US" altLang="zh-CN" dirty="0">
              <a:ea typeface="SimSun" panose="02010600030101010101" pitchFamily="2" charset="-122"/>
            </a:endParaRPr>
          </a:p>
        </p:txBody>
      </p:sp>
      <p:sp>
        <p:nvSpPr>
          <p:cNvPr id="61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981200"/>
            <a:ext cx="8458200" cy="5352919"/>
          </a:xfrm>
          <a:noFill/>
        </p:spPr>
        <p:txBody>
          <a:bodyPr lIns="92075" tIns="46038" rIns="92075" bIns="46038"/>
          <a:lstStyle/>
          <a:p>
            <a:pPr marL="0" indent="0" eaLnBrk="1" hangingPunct="1">
              <a:lnSpc>
                <a:spcPct val="130000"/>
              </a:lnSpc>
              <a:buNone/>
            </a:pPr>
            <a:endParaRPr lang="en-US" altLang="zh-CN" dirty="0" smtClean="0"/>
          </a:p>
          <a:p>
            <a:pPr lvl="1" eaLnBrk="1" hangingPunct="1">
              <a:lnSpc>
                <a:spcPct val="130000"/>
              </a:lnSpc>
              <a:buFont typeface="Wingdings" panose="05000000000000000000" pitchFamily="2" charset="2"/>
              <a:buChar char="l"/>
            </a:pPr>
            <a:endParaRPr lang="en-US" altLang="zh-CN" sz="2400" dirty="0" smtClean="0"/>
          </a:p>
        </p:txBody>
      </p:sp>
      <p:sp>
        <p:nvSpPr>
          <p:cNvPr id="5" name="矩形 4"/>
          <p:cNvSpPr/>
          <p:nvPr/>
        </p:nvSpPr>
        <p:spPr>
          <a:xfrm>
            <a:off x="166777" y="6416608"/>
            <a:ext cx="17846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/>
              <a:t>Slide </a:t>
            </a:r>
            <a:r>
              <a:rPr lang="en-US" altLang="zh-CN" sz="1200" dirty="0" smtClean="0"/>
              <a:t>from</a:t>
            </a:r>
            <a:r>
              <a:rPr lang="en-US" altLang="zh-CN" sz="1200" dirty="0" smtClean="0"/>
              <a:t> </a:t>
            </a:r>
            <a:r>
              <a:rPr lang="en-US" altLang="zh-CN" sz="1200" dirty="0" smtClean="0"/>
              <a:t>Sheng Zhou</a:t>
            </a:r>
            <a:r>
              <a:rPr lang="en-US" altLang="zh-CN" sz="1200" dirty="0" smtClean="0"/>
              <a:t> </a:t>
            </a:r>
            <a:endParaRPr lang="zh-CN" altLang="en-US" sz="12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 3"/>
              <p:cNvSpPr txBox="1">
                <a:spLocks noChangeArrowheads="1"/>
              </p:cNvSpPr>
              <p:nvPr/>
            </p:nvSpPr>
            <p:spPr bwMode="auto">
              <a:xfrm>
                <a:off x="533400" y="1309059"/>
                <a:ext cx="8458200" cy="364394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eaLnBrk="1" hangingPunct="1">
                  <a:lnSpc>
                    <a:spcPct val="130000"/>
                  </a:lnSpc>
                </a:pPr>
                <a:r>
                  <a:rPr lang="en-US" altLang="zh-CN" kern="0" dirty="0" smtClean="0"/>
                  <a:t>Keys: how to construct the matrix</a:t>
                </a:r>
                <a14:m>
                  <m:oMath xmlns:m="http://schemas.openxmlformats.org/officeDocument/2006/math">
                    <m:r>
                      <a:rPr lang="en-US" altLang="zh-CN" i="1" kern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i="1" kern="0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endParaRPr lang="en-US" altLang="zh-CN" kern="0" dirty="0" smtClean="0"/>
              </a:p>
              <a:p>
                <a:pPr lvl="1" eaLnBrk="1" hangingPunct="1">
                  <a:lnSpc>
                    <a:spcPct val="130000"/>
                  </a:lnSpc>
                </a:pPr>
                <a:r>
                  <a:rPr lang="en-US" altLang="zh-CN" sz="2400" kern="0" dirty="0" smtClean="0"/>
                  <a:t>Neighbor relations</a:t>
                </a:r>
              </a:p>
              <a:p>
                <a:pPr lvl="1" eaLnBrk="1" hangingPunct="1">
                  <a:lnSpc>
                    <a:spcPct val="130000"/>
                  </a:lnSpc>
                </a:pPr>
                <a:r>
                  <a:rPr lang="en-US" altLang="zh-CN" sz="2400" kern="0" dirty="0" smtClean="0"/>
                  <a:t>High-order relations</a:t>
                </a:r>
              </a:p>
              <a:p>
                <a:pPr lvl="1" eaLnBrk="1" hangingPunct="1">
                  <a:lnSpc>
                    <a:spcPct val="130000"/>
                  </a:lnSpc>
                </a:pPr>
                <a:r>
                  <a:rPr lang="en-US" altLang="zh-CN" sz="2400" kern="0" dirty="0" smtClean="0"/>
                  <a:t>Page-rank</a:t>
                </a:r>
              </a:p>
              <a:p>
                <a:pPr lvl="1" eaLnBrk="1" hangingPunct="1">
                  <a:lnSpc>
                    <a:spcPct val="130000"/>
                  </a:lnSpc>
                </a:pPr>
                <a:r>
                  <a:rPr lang="en-US" altLang="zh-CN" sz="2400" kern="0" dirty="0" smtClean="0"/>
                  <a:t>……</a:t>
                </a:r>
              </a:p>
              <a:p>
                <a:pPr eaLnBrk="1" hangingPunct="1">
                  <a:lnSpc>
                    <a:spcPct val="130000"/>
                  </a:lnSpc>
                </a:pPr>
                <a:r>
                  <a:rPr lang="en-US" altLang="zh-CN" sz="2400" kern="0" dirty="0" smtClean="0"/>
                  <a:t>The inner product of node </a:t>
                </a:r>
                <a:r>
                  <a:rPr lang="en-US" altLang="zh-CN" sz="2400" kern="0" dirty="0" err="1" smtClean="0"/>
                  <a:t>embeddings</a:t>
                </a:r>
                <a:r>
                  <a:rPr lang="en-US" altLang="zh-CN" sz="2400" kern="0" dirty="0" smtClean="0"/>
                  <a:t> capture this information</a:t>
                </a:r>
                <a:endParaRPr lang="en-US" altLang="zh-CN" sz="2400" kern="0" dirty="0" smtClean="0"/>
              </a:p>
            </p:txBody>
          </p:sp>
        </mc:Choice>
        <mc:Fallback>
          <p:sp>
            <p:nvSpPr>
              <p:cNvPr id="9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33400" y="1309059"/>
                <a:ext cx="8458200" cy="3643942"/>
              </a:xfrm>
              <a:prstGeom prst="rect">
                <a:avLst/>
              </a:prstGeom>
              <a:blipFill>
                <a:blip r:embed="rId3"/>
                <a:stretch>
                  <a:fillRect l="-360" r="-793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69847470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Number Placeholder 5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3F8C11D4-1108-4453-B776-D432A5A7140D}" type="slidenum">
              <a:rPr lang="en-US" altLang="zh-CN"/>
              <a:pPr eaLnBrk="1" hangingPunct="1"/>
              <a:t>26</a:t>
            </a:fld>
            <a:endParaRPr lang="en-US" altLang="zh-CN"/>
          </a:p>
        </p:txBody>
      </p:sp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228600"/>
            <a:ext cx="8783638" cy="762000"/>
          </a:xfrm>
          <a:noFill/>
        </p:spPr>
        <p:txBody>
          <a:bodyPr lIns="92075" tIns="46038" rIns="92075" bIns="46038"/>
          <a:lstStyle/>
          <a:p>
            <a:pPr eaLnBrk="1" hangingPunct="1"/>
            <a:r>
              <a:rPr lang="en-US" altLang="zh-CN" dirty="0"/>
              <a:t>Matrix </a:t>
            </a:r>
            <a:r>
              <a:rPr lang="en-US" altLang="zh-CN" dirty="0" smtClean="0"/>
              <a:t>factorization</a:t>
            </a:r>
            <a:endParaRPr lang="en-US" altLang="zh-CN" dirty="0">
              <a:ea typeface="SimSun" panose="02010600030101010101" pitchFamily="2" charset="-122"/>
            </a:endParaRPr>
          </a:p>
        </p:txBody>
      </p:sp>
      <p:sp>
        <p:nvSpPr>
          <p:cNvPr id="61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981200"/>
            <a:ext cx="8458200" cy="5352919"/>
          </a:xfrm>
          <a:noFill/>
        </p:spPr>
        <p:txBody>
          <a:bodyPr lIns="92075" tIns="46038" rIns="92075" bIns="46038"/>
          <a:lstStyle/>
          <a:p>
            <a:pPr marL="0" indent="0" eaLnBrk="1" hangingPunct="1">
              <a:lnSpc>
                <a:spcPct val="130000"/>
              </a:lnSpc>
              <a:buNone/>
            </a:pPr>
            <a:endParaRPr lang="en-US" altLang="zh-CN" dirty="0" smtClean="0"/>
          </a:p>
          <a:p>
            <a:pPr lvl="1" eaLnBrk="1" hangingPunct="1">
              <a:lnSpc>
                <a:spcPct val="130000"/>
              </a:lnSpc>
              <a:buFont typeface="Wingdings" panose="05000000000000000000" pitchFamily="2" charset="2"/>
              <a:buChar char="l"/>
            </a:pPr>
            <a:endParaRPr lang="en-US" altLang="zh-CN" sz="2400" dirty="0" smtClean="0"/>
          </a:p>
        </p:txBody>
      </p:sp>
      <p:sp>
        <p:nvSpPr>
          <p:cNvPr id="5" name="矩形 4"/>
          <p:cNvSpPr/>
          <p:nvPr/>
        </p:nvSpPr>
        <p:spPr>
          <a:xfrm>
            <a:off x="187084" y="6409420"/>
            <a:ext cx="441678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 smtClean="0"/>
              <a:t>WWW’15: LINE</a:t>
            </a:r>
            <a:r>
              <a:rPr lang="en-US" altLang="zh-CN" sz="1200" dirty="0"/>
              <a:t>: Large-scale Information Network Embedding.</a:t>
            </a:r>
            <a:endParaRPr lang="zh-CN" altLang="en-US" sz="1200" dirty="0"/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533400" y="1309059"/>
            <a:ext cx="8458200" cy="31105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en-US" altLang="zh-CN" kern="0" dirty="0" smtClean="0"/>
              <a:t>Neighbor </a:t>
            </a:r>
            <a:r>
              <a:rPr lang="en-US" altLang="zh-CN" kern="0" dirty="0"/>
              <a:t>relations</a:t>
            </a:r>
          </a:p>
          <a:p>
            <a:pPr lvl="1" eaLnBrk="1" hangingPunct="1">
              <a:lnSpc>
                <a:spcPct val="130000"/>
              </a:lnSpc>
            </a:pPr>
            <a:r>
              <a:rPr lang="en-US" altLang="zh-CN" sz="2400" kern="0" dirty="0" smtClean="0"/>
              <a:t>First-order </a:t>
            </a:r>
            <a:r>
              <a:rPr lang="en-US" altLang="zh-CN" sz="2400" dirty="0"/>
              <a:t>Proximity</a:t>
            </a:r>
            <a:r>
              <a:rPr lang="en-US" altLang="zh-CN" sz="2400" kern="0" dirty="0" smtClean="0"/>
              <a:t>: whether the two nodes are connected</a:t>
            </a:r>
          </a:p>
          <a:p>
            <a:pPr lvl="1" eaLnBrk="1" hangingPunct="1">
              <a:lnSpc>
                <a:spcPct val="130000"/>
              </a:lnSpc>
            </a:pPr>
            <a:r>
              <a:rPr lang="en-US" altLang="zh-CN" sz="2400" kern="0" dirty="0" smtClean="0"/>
              <a:t>Second-order </a:t>
            </a:r>
            <a:r>
              <a:rPr lang="en-US" altLang="zh-CN" sz="2400" dirty="0"/>
              <a:t>Proximity</a:t>
            </a:r>
            <a:r>
              <a:rPr lang="en-US" altLang="zh-CN" sz="2400" kern="0" dirty="0" smtClean="0"/>
              <a:t>: </a:t>
            </a:r>
            <a:r>
              <a:rPr lang="en-US" altLang="zh-CN" sz="2400" dirty="0" smtClean="0"/>
              <a:t>Proximity of the neighbors of two nodes </a:t>
            </a:r>
          </a:p>
          <a:p>
            <a:pPr marL="457200" lvl="1" indent="0" eaLnBrk="1" hangingPunct="1">
              <a:lnSpc>
                <a:spcPct val="130000"/>
              </a:lnSpc>
              <a:buNone/>
            </a:pPr>
            <a:r>
              <a:rPr lang="en-US" altLang="zh-CN" sz="2400" kern="0" dirty="0" smtClean="0"/>
              <a:t> </a:t>
            </a:r>
            <a:endParaRPr lang="en-US" altLang="zh-CN" sz="2400" kern="0" dirty="0" smtClean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4200" y="3233195"/>
            <a:ext cx="4200525" cy="3047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403221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Number Placeholder 5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3F8C11D4-1108-4453-B776-D432A5A7140D}" type="slidenum">
              <a:rPr lang="en-US" altLang="zh-CN"/>
              <a:pPr eaLnBrk="1" hangingPunct="1"/>
              <a:t>27</a:t>
            </a:fld>
            <a:endParaRPr lang="en-US" altLang="zh-CN"/>
          </a:p>
        </p:txBody>
      </p:sp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228600"/>
            <a:ext cx="8783638" cy="762000"/>
          </a:xfrm>
          <a:noFill/>
        </p:spPr>
        <p:txBody>
          <a:bodyPr lIns="92075" tIns="46038" rIns="92075" bIns="46038"/>
          <a:lstStyle/>
          <a:p>
            <a:pPr eaLnBrk="1" hangingPunct="1"/>
            <a:r>
              <a:rPr lang="en-US" altLang="zh-CN" dirty="0"/>
              <a:t>Matrix </a:t>
            </a:r>
            <a:r>
              <a:rPr lang="en-US" altLang="zh-CN" dirty="0" smtClean="0"/>
              <a:t>factorization</a:t>
            </a:r>
            <a:endParaRPr lang="en-US" altLang="zh-CN" dirty="0">
              <a:ea typeface="SimSun" panose="02010600030101010101" pitchFamily="2" charset="-122"/>
            </a:endParaRPr>
          </a:p>
        </p:txBody>
      </p:sp>
      <p:sp>
        <p:nvSpPr>
          <p:cNvPr id="61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981200"/>
            <a:ext cx="8458200" cy="5352919"/>
          </a:xfrm>
          <a:noFill/>
        </p:spPr>
        <p:txBody>
          <a:bodyPr lIns="92075" tIns="46038" rIns="92075" bIns="46038"/>
          <a:lstStyle/>
          <a:p>
            <a:pPr marL="0" indent="0" eaLnBrk="1" hangingPunct="1">
              <a:lnSpc>
                <a:spcPct val="130000"/>
              </a:lnSpc>
              <a:buNone/>
            </a:pPr>
            <a:endParaRPr lang="en-US" altLang="zh-CN" dirty="0" smtClean="0"/>
          </a:p>
          <a:p>
            <a:pPr lvl="1" eaLnBrk="1" hangingPunct="1">
              <a:lnSpc>
                <a:spcPct val="130000"/>
              </a:lnSpc>
              <a:buFont typeface="Wingdings" panose="05000000000000000000" pitchFamily="2" charset="2"/>
              <a:buChar char="l"/>
            </a:pPr>
            <a:endParaRPr lang="en-US" altLang="zh-CN" sz="2400" dirty="0" smtClean="0"/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533400" y="1309059"/>
            <a:ext cx="8458200" cy="31105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en-US" altLang="zh-CN" kern="0" dirty="0" smtClean="0"/>
              <a:t>High-order neighbor </a:t>
            </a:r>
            <a:r>
              <a:rPr lang="en-US" altLang="zh-CN" kern="0" dirty="0"/>
              <a:t>relations</a:t>
            </a:r>
          </a:p>
          <a:p>
            <a:pPr lvl="1" eaLnBrk="1" hangingPunct="1">
              <a:lnSpc>
                <a:spcPct val="130000"/>
              </a:lnSpc>
            </a:pPr>
            <a:r>
              <a:rPr lang="en-US" altLang="zh-CN" sz="2400" dirty="0"/>
              <a:t>Common </a:t>
            </a:r>
            <a:r>
              <a:rPr lang="en-US" altLang="zh-CN" sz="2400" dirty="0" smtClean="0"/>
              <a:t>Neighbors: the number of common neighbors between two nodes</a:t>
            </a:r>
          </a:p>
          <a:p>
            <a:pPr lvl="1" eaLnBrk="1" hangingPunct="1">
              <a:lnSpc>
                <a:spcPct val="130000"/>
              </a:lnSpc>
            </a:pPr>
            <a:endParaRPr lang="en-US" altLang="zh-CN" sz="2400" kern="0" dirty="0" smtClean="0"/>
          </a:p>
        </p:txBody>
      </p:sp>
      <p:sp>
        <p:nvSpPr>
          <p:cNvPr id="8" name="矩形 7"/>
          <p:cNvSpPr/>
          <p:nvPr/>
        </p:nvSpPr>
        <p:spPr>
          <a:xfrm>
            <a:off x="166777" y="6416608"/>
            <a:ext cx="17846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/>
              <a:t>Slide </a:t>
            </a:r>
            <a:r>
              <a:rPr lang="en-US" altLang="zh-CN" sz="1200" dirty="0" smtClean="0"/>
              <a:t>from</a:t>
            </a:r>
            <a:r>
              <a:rPr lang="en-US" altLang="zh-CN" sz="1200" dirty="0" smtClean="0"/>
              <a:t> </a:t>
            </a:r>
            <a:r>
              <a:rPr lang="en-US" altLang="zh-CN" sz="1200" dirty="0" smtClean="0"/>
              <a:t>Sheng Zhou</a:t>
            </a:r>
            <a:r>
              <a:rPr lang="en-US" altLang="zh-CN" sz="1200" dirty="0" smtClean="0"/>
              <a:t> </a:t>
            </a:r>
            <a:endParaRPr lang="zh-CN" altLang="en-US" sz="12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矩形 6"/>
              <p:cNvSpPr/>
              <p:nvPr/>
            </p:nvSpPr>
            <p:spPr>
              <a:xfrm>
                <a:off x="3505200" y="2974220"/>
                <a:ext cx="1519647" cy="4628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p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𝐶𝑁</m:t>
                          </m:r>
                        </m:sup>
                      </m:sSup>
                      <m:r>
                        <a:rPr lang="zh-CN" altLang="en-US" sz="240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zh-CN" altLang="en-US" sz="240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CN" altLang="en-US" sz="2400" dirty="0"/>
              </a:p>
            </p:txBody>
          </p:sp>
        </mc:Choice>
        <mc:Fallback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5200" y="2974220"/>
                <a:ext cx="1519647" cy="46288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0800" y="3541732"/>
            <a:ext cx="5330031" cy="2966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514110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Number Placeholder 5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3F8C11D4-1108-4453-B776-D432A5A7140D}" type="slidenum">
              <a:rPr lang="en-US" altLang="zh-CN"/>
              <a:pPr eaLnBrk="1" hangingPunct="1"/>
              <a:t>28</a:t>
            </a:fld>
            <a:endParaRPr lang="en-US" altLang="zh-CN"/>
          </a:p>
        </p:txBody>
      </p:sp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228600"/>
            <a:ext cx="8783638" cy="762000"/>
          </a:xfrm>
          <a:noFill/>
        </p:spPr>
        <p:txBody>
          <a:bodyPr lIns="92075" tIns="46038" rIns="92075" bIns="46038"/>
          <a:lstStyle/>
          <a:p>
            <a:pPr eaLnBrk="1" hangingPunct="1"/>
            <a:r>
              <a:rPr lang="en-US" altLang="zh-CN" dirty="0"/>
              <a:t>Matrix </a:t>
            </a:r>
            <a:r>
              <a:rPr lang="en-US" altLang="zh-CN" dirty="0" smtClean="0"/>
              <a:t>factorization</a:t>
            </a:r>
            <a:endParaRPr lang="en-US" altLang="zh-CN" dirty="0">
              <a:ea typeface="SimSun" panose="02010600030101010101" pitchFamily="2" charset="-122"/>
            </a:endParaRPr>
          </a:p>
        </p:txBody>
      </p:sp>
      <p:sp>
        <p:nvSpPr>
          <p:cNvPr id="61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981200"/>
            <a:ext cx="8458200" cy="5352919"/>
          </a:xfrm>
          <a:noFill/>
        </p:spPr>
        <p:txBody>
          <a:bodyPr lIns="92075" tIns="46038" rIns="92075" bIns="46038"/>
          <a:lstStyle/>
          <a:p>
            <a:pPr marL="0" indent="0" eaLnBrk="1" hangingPunct="1">
              <a:lnSpc>
                <a:spcPct val="130000"/>
              </a:lnSpc>
              <a:buNone/>
            </a:pPr>
            <a:endParaRPr lang="en-US" altLang="zh-CN" dirty="0" smtClean="0"/>
          </a:p>
          <a:p>
            <a:pPr lvl="1" eaLnBrk="1" hangingPunct="1">
              <a:lnSpc>
                <a:spcPct val="130000"/>
              </a:lnSpc>
              <a:buFont typeface="Wingdings" panose="05000000000000000000" pitchFamily="2" charset="2"/>
              <a:buChar char="l"/>
            </a:pPr>
            <a:endParaRPr lang="en-US" altLang="zh-CN" sz="2400" dirty="0" smtClean="0"/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533400" y="1309059"/>
            <a:ext cx="8458200" cy="31105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en-US" altLang="zh-CN" kern="0" dirty="0" smtClean="0"/>
              <a:t>High-order neighbor </a:t>
            </a:r>
            <a:r>
              <a:rPr lang="en-US" altLang="zh-CN" kern="0" dirty="0"/>
              <a:t>relations</a:t>
            </a:r>
          </a:p>
          <a:p>
            <a:pPr lvl="1" eaLnBrk="1" hangingPunct="1">
              <a:lnSpc>
                <a:spcPct val="130000"/>
              </a:lnSpc>
            </a:pPr>
            <a:r>
              <a:rPr lang="en-US" altLang="zh-CN" sz="2400" dirty="0" err="1"/>
              <a:t>Adamic</a:t>
            </a:r>
            <a:r>
              <a:rPr lang="en-US" altLang="zh-CN" sz="2400" dirty="0"/>
              <a:t>-Adar: </a:t>
            </a:r>
            <a:r>
              <a:rPr lang="en-US" altLang="zh-CN" sz="2400" dirty="0" smtClean="0"/>
              <a:t>integrate degrees into common neighbors</a:t>
            </a:r>
          </a:p>
          <a:p>
            <a:pPr lvl="1" eaLnBrk="1" hangingPunct="1">
              <a:lnSpc>
                <a:spcPct val="130000"/>
              </a:lnSpc>
            </a:pPr>
            <a:endParaRPr lang="en-US" altLang="zh-CN" sz="2400" kern="0" dirty="0"/>
          </a:p>
          <a:p>
            <a:pPr lvl="1" eaLnBrk="1" hangingPunct="1">
              <a:lnSpc>
                <a:spcPct val="130000"/>
              </a:lnSpc>
            </a:pPr>
            <a:endParaRPr lang="en-US" altLang="zh-CN" sz="2400" kern="0" dirty="0" smtClean="0"/>
          </a:p>
          <a:p>
            <a:pPr lvl="1" eaLnBrk="1" hangingPunct="1">
              <a:lnSpc>
                <a:spcPct val="130000"/>
              </a:lnSpc>
            </a:pPr>
            <a:endParaRPr lang="en-US" altLang="zh-CN" sz="2400" kern="0" dirty="0"/>
          </a:p>
          <a:p>
            <a:pPr lvl="1" eaLnBrk="1" hangingPunct="1">
              <a:lnSpc>
                <a:spcPct val="130000"/>
              </a:lnSpc>
            </a:pPr>
            <a:r>
              <a:rPr lang="en-US" altLang="zh-CN" sz="2400" kern="0" dirty="0" smtClean="0"/>
              <a:t>Matrix form:</a:t>
            </a:r>
            <a:endParaRPr lang="en-US" altLang="zh-CN" sz="2400" kern="0" dirty="0" smtClean="0"/>
          </a:p>
        </p:txBody>
      </p:sp>
      <p:sp>
        <p:nvSpPr>
          <p:cNvPr id="8" name="矩形 7"/>
          <p:cNvSpPr/>
          <p:nvPr/>
        </p:nvSpPr>
        <p:spPr>
          <a:xfrm>
            <a:off x="166777" y="6416608"/>
            <a:ext cx="17846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/>
              <a:t>Slide </a:t>
            </a:r>
            <a:r>
              <a:rPr lang="en-US" altLang="zh-CN" sz="1200" dirty="0" smtClean="0"/>
              <a:t>from</a:t>
            </a:r>
            <a:r>
              <a:rPr lang="en-US" altLang="zh-CN" sz="1200" dirty="0" smtClean="0"/>
              <a:t> </a:t>
            </a:r>
            <a:r>
              <a:rPr lang="en-US" altLang="zh-CN" sz="1200" dirty="0" smtClean="0"/>
              <a:t>Sheng Zhou</a:t>
            </a:r>
            <a:r>
              <a:rPr lang="en-US" altLang="zh-CN" sz="1200" dirty="0" smtClean="0"/>
              <a:t> </a:t>
            </a:r>
            <a:endParaRPr lang="zh-CN" altLang="en-US" sz="12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0" y="2590800"/>
            <a:ext cx="5534025" cy="124777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7000" y="4817651"/>
            <a:ext cx="4086224" cy="1598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24509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Number Placeholder 5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3F8C11D4-1108-4453-B776-D432A5A7140D}" type="slidenum">
              <a:rPr lang="en-US" altLang="zh-CN"/>
              <a:pPr eaLnBrk="1" hangingPunct="1"/>
              <a:t>29</a:t>
            </a:fld>
            <a:endParaRPr lang="en-US" altLang="zh-CN"/>
          </a:p>
        </p:txBody>
      </p:sp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228600"/>
            <a:ext cx="8783638" cy="762000"/>
          </a:xfrm>
          <a:noFill/>
        </p:spPr>
        <p:txBody>
          <a:bodyPr lIns="92075" tIns="46038" rIns="92075" bIns="46038"/>
          <a:lstStyle/>
          <a:p>
            <a:pPr eaLnBrk="1" hangingPunct="1"/>
            <a:r>
              <a:rPr lang="en-US" altLang="zh-CN" dirty="0"/>
              <a:t>Matrix </a:t>
            </a:r>
            <a:r>
              <a:rPr lang="en-US" altLang="zh-CN" dirty="0" smtClean="0"/>
              <a:t>factorization</a:t>
            </a:r>
            <a:endParaRPr lang="en-US" altLang="zh-CN" dirty="0">
              <a:ea typeface="SimSun" panose="02010600030101010101" pitchFamily="2" charset="-122"/>
            </a:endParaRPr>
          </a:p>
        </p:txBody>
      </p:sp>
      <p:sp>
        <p:nvSpPr>
          <p:cNvPr id="61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981200"/>
            <a:ext cx="8458200" cy="5352919"/>
          </a:xfrm>
          <a:noFill/>
        </p:spPr>
        <p:txBody>
          <a:bodyPr lIns="92075" tIns="46038" rIns="92075" bIns="46038"/>
          <a:lstStyle/>
          <a:p>
            <a:pPr marL="0" indent="0" eaLnBrk="1" hangingPunct="1">
              <a:lnSpc>
                <a:spcPct val="130000"/>
              </a:lnSpc>
              <a:buNone/>
            </a:pPr>
            <a:endParaRPr lang="en-US" altLang="zh-CN" dirty="0" smtClean="0"/>
          </a:p>
          <a:p>
            <a:pPr lvl="1" eaLnBrk="1" hangingPunct="1">
              <a:lnSpc>
                <a:spcPct val="130000"/>
              </a:lnSpc>
              <a:buFont typeface="Wingdings" panose="05000000000000000000" pitchFamily="2" charset="2"/>
              <a:buChar char="l"/>
            </a:pPr>
            <a:endParaRPr lang="en-US" altLang="zh-CN" sz="2400" dirty="0" smtClean="0"/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533400" y="1309059"/>
            <a:ext cx="8458200" cy="25180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en-US" altLang="zh-CN" kern="0" dirty="0" smtClean="0"/>
              <a:t>High-order neighbor </a:t>
            </a:r>
            <a:r>
              <a:rPr lang="en-US" altLang="zh-CN" kern="0" dirty="0"/>
              <a:t>relations</a:t>
            </a:r>
          </a:p>
          <a:p>
            <a:pPr lvl="1" eaLnBrk="1" hangingPunct="1">
              <a:lnSpc>
                <a:spcPct val="130000"/>
              </a:lnSpc>
            </a:pPr>
            <a:r>
              <a:rPr lang="en-US" altLang="zh-CN" sz="2400" dirty="0" smtClean="0"/>
              <a:t>Katz </a:t>
            </a:r>
            <a:r>
              <a:rPr lang="en-US" altLang="zh-CN" sz="2400" dirty="0"/>
              <a:t>distance takes into account the total number of </a:t>
            </a:r>
            <a:r>
              <a:rPr lang="en-US" altLang="zh-CN" sz="2400" dirty="0" smtClean="0"/>
              <a:t>paths </a:t>
            </a:r>
            <a:r>
              <a:rPr lang="en-US" altLang="zh-CN" sz="2400" dirty="0"/>
              <a:t>between two nodes in a </a:t>
            </a:r>
            <a:r>
              <a:rPr lang="en-US" altLang="zh-CN" sz="2400" dirty="0" smtClean="0"/>
              <a:t>network</a:t>
            </a:r>
          </a:p>
          <a:p>
            <a:pPr lvl="1" eaLnBrk="1" hangingPunct="1">
              <a:lnSpc>
                <a:spcPct val="130000"/>
              </a:lnSpc>
            </a:pPr>
            <a:r>
              <a:rPr lang="en-US" altLang="zh-CN" sz="2400" dirty="0" smtClean="0"/>
              <a:t>The importance of each path is weighted according to the length of the path</a:t>
            </a:r>
          </a:p>
          <a:p>
            <a:pPr lvl="1" eaLnBrk="1" hangingPunct="1">
              <a:lnSpc>
                <a:spcPct val="130000"/>
              </a:lnSpc>
            </a:pPr>
            <a:endParaRPr lang="en-US" altLang="zh-CN" sz="2400" dirty="0" smtClean="0"/>
          </a:p>
          <a:p>
            <a:pPr lvl="1" eaLnBrk="1" hangingPunct="1">
              <a:lnSpc>
                <a:spcPct val="130000"/>
              </a:lnSpc>
            </a:pPr>
            <a:endParaRPr lang="en-US" altLang="zh-CN" sz="2400" kern="0" dirty="0"/>
          </a:p>
          <a:p>
            <a:pPr lvl="1" eaLnBrk="1" hangingPunct="1">
              <a:lnSpc>
                <a:spcPct val="130000"/>
              </a:lnSpc>
            </a:pPr>
            <a:endParaRPr lang="en-US" altLang="zh-CN" sz="2400" kern="0" dirty="0" smtClean="0"/>
          </a:p>
          <a:p>
            <a:pPr lvl="1" eaLnBrk="1" hangingPunct="1">
              <a:lnSpc>
                <a:spcPct val="130000"/>
              </a:lnSpc>
            </a:pPr>
            <a:endParaRPr lang="en-US" altLang="zh-CN" sz="2400" kern="0" dirty="0"/>
          </a:p>
        </p:txBody>
      </p:sp>
      <p:sp>
        <p:nvSpPr>
          <p:cNvPr id="8" name="矩形 7"/>
          <p:cNvSpPr/>
          <p:nvPr/>
        </p:nvSpPr>
        <p:spPr>
          <a:xfrm>
            <a:off x="166777" y="6416608"/>
            <a:ext cx="17846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/>
              <a:t>Slide </a:t>
            </a:r>
            <a:r>
              <a:rPr lang="en-US" altLang="zh-CN" sz="1200" dirty="0" smtClean="0"/>
              <a:t>from</a:t>
            </a:r>
            <a:r>
              <a:rPr lang="en-US" altLang="zh-CN" sz="1200" dirty="0" smtClean="0"/>
              <a:t> </a:t>
            </a:r>
            <a:r>
              <a:rPr lang="en-US" altLang="zh-CN" sz="1200" dirty="0" smtClean="0"/>
              <a:t>Sheng Zhou</a:t>
            </a:r>
            <a:r>
              <a:rPr lang="en-US" altLang="zh-CN" sz="1200" dirty="0" smtClean="0"/>
              <a:t> </a:t>
            </a:r>
            <a:endParaRPr lang="zh-CN" altLang="en-US" sz="12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矩形 6"/>
              <p:cNvSpPr/>
              <p:nvPr/>
            </p:nvSpPr>
            <p:spPr>
              <a:xfrm>
                <a:off x="2882498" y="4304432"/>
                <a:ext cx="2823915" cy="126714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CN" altLang="en-US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8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p>
                          <m:r>
                            <a:rPr lang="zh-CN" altLang="en-US" sz="2800" i="1">
                              <a:latin typeface="Cambria Math" panose="02040503050406030204" pitchFamily="18" charset="0"/>
                            </a:rPr>
                            <m:t>𝐾𝑎𝑡𝑧</m:t>
                          </m:r>
                        </m:sup>
                      </m:sSup>
                      <m:r>
                        <a:rPr lang="zh-CN" altLang="en-US" sz="280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zh-CN" altLang="en-US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sz="2800" i="1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zh-CN" altLang="en-US" sz="280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zh-CN" altLang="en-US" sz="2800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zh-CN" altLang="en-US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2800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p>
                              <m:r>
                                <a:rPr lang="zh-CN" altLang="en-US" sz="28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  <m:sSup>
                            <m:sSupPr>
                              <m:ctrlPr>
                                <a:rPr lang="zh-CN" altLang="en-US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28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lang="zh-CN" altLang="en-US" sz="28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zh-CN" altLang="en-US" sz="2800" dirty="0"/>
              </a:p>
            </p:txBody>
          </p:sp>
        </mc:Choice>
        <mc:Fallback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2498" y="4304432"/>
                <a:ext cx="2823915" cy="126714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03454054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Number Placeholder 5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3F8C11D4-1108-4453-B776-D432A5A7140D}" type="slidenum">
              <a:rPr lang="en-US" altLang="zh-CN"/>
              <a:pPr eaLnBrk="1" hangingPunct="1"/>
              <a:t>3</a:t>
            </a:fld>
            <a:endParaRPr lang="en-US" altLang="zh-CN"/>
          </a:p>
        </p:txBody>
      </p:sp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228600"/>
            <a:ext cx="8783638" cy="762000"/>
          </a:xfrm>
          <a:noFill/>
        </p:spPr>
        <p:txBody>
          <a:bodyPr lIns="92075" tIns="46038" rIns="92075" bIns="46038"/>
          <a:lstStyle/>
          <a:p>
            <a:pPr eaLnBrk="1" hangingPunct="1"/>
            <a:r>
              <a:rPr lang="en-US" altLang="zh-CN" dirty="0" smtClean="0">
                <a:ea typeface="SimSun" panose="02010600030101010101" pitchFamily="2" charset="-122"/>
              </a:rPr>
              <a:t>Why graph mining?</a:t>
            </a:r>
            <a:endParaRPr lang="en-US" altLang="zh-CN" dirty="0">
              <a:ea typeface="SimSun" panose="02010600030101010101" pitchFamily="2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87084" y="6409420"/>
            <a:ext cx="17846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/>
              <a:t>Slide </a:t>
            </a:r>
            <a:r>
              <a:rPr lang="en-US" altLang="zh-CN" sz="1200" dirty="0" smtClean="0"/>
              <a:t>from</a:t>
            </a:r>
            <a:r>
              <a:rPr lang="en-US" altLang="zh-CN" sz="1200" dirty="0" smtClean="0"/>
              <a:t> </a:t>
            </a:r>
            <a:r>
              <a:rPr lang="en-US" altLang="zh-CN" sz="1200" dirty="0" smtClean="0"/>
              <a:t>Sheng Zhou</a:t>
            </a:r>
            <a:r>
              <a:rPr lang="en-US" altLang="zh-CN" sz="1200" dirty="0" smtClean="0"/>
              <a:t> </a:t>
            </a:r>
            <a:endParaRPr lang="zh-CN" altLang="en-US" sz="1200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74816" y="2133600"/>
            <a:ext cx="6858000" cy="3861432"/>
          </a:xfrm>
          <a:prstGeom prst="rect">
            <a:avLst/>
          </a:prstGeom>
        </p:spPr>
      </p:pic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381000" y="1371600"/>
            <a:ext cx="8305800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en-US" altLang="zh-CN" sz="2400" kern="0" dirty="0" smtClean="0">
                <a:ea typeface="SimSun" panose="02010600030101010101" pitchFamily="2" charset="-122"/>
              </a:rPr>
              <a:t>Recommender system</a:t>
            </a:r>
            <a:endParaRPr lang="en-US" altLang="zh-CN" sz="2400" kern="0" dirty="0" smtClean="0"/>
          </a:p>
          <a:p>
            <a:pPr eaLnBrk="1" hangingPunct="1">
              <a:lnSpc>
                <a:spcPct val="130000"/>
              </a:lnSpc>
            </a:pPr>
            <a:endParaRPr lang="en-US" altLang="zh-CN" sz="2400" kern="0" dirty="0" smtClean="0"/>
          </a:p>
        </p:txBody>
      </p:sp>
    </p:spTree>
    <p:extLst>
      <p:ext uri="{BB962C8B-B14F-4D97-AF65-F5344CB8AC3E}">
        <p14:creationId xmlns:p14="http://schemas.microsoft.com/office/powerpoint/2010/main" val="3782701402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Number Placeholder 5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3F8C11D4-1108-4453-B776-D432A5A7140D}" type="slidenum">
              <a:rPr lang="en-US" altLang="zh-CN"/>
              <a:pPr eaLnBrk="1" hangingPunct="1"/>
              <a:t>30</a:t>
            </a:fld>
            <a:endParaRPr lang="en-US" altLang="zh-CN"/>
          </a:p>
        </p:txBody>
      </p:sp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228600"/>
            <a:ext cx="8783638" cy="762000"/>
          </a:xfrm>
          <a:noFill/>
        </p:spPr>
        <p:txBody>
          <a:bodyPr lIns="92075" tIns="46038" rIns="92075" bIns="46038"/>
          <a:lstStyle/>
          <a:p>
            <a:pPr eaLnBrk="1" hangingPunct="1"/>
            <a:r>
              <a:rPr lang="en-US" altLang="zh-CN" dirty="0"/>
              <a:t>Matrix </a:t>
            </a:r>
            <a:r>
              <a:rPr lang="en-US" altLang="zh-CN" dirty="0" smtClean="0"/>
              <a:t>factorization</a:t>
            </a:r>
            <a:endParaRPr lang="en-US" altLang="zh-CN" dirty="0">
              <a:ea typeface="SimSun" panose="02010600030101010101" pitchFamily="2" charset="-122"/>
            </a:endParaRPr>
          </a:p>
        </p:txBody>
      </p:sp>
      <p:sp>
        <p:nvSpPr>
          <p:cNvPr id="61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981200"/>
            <a:ext cx="8458200" cy="5352919"/>
          </a:xfrm>
          <a:noFill/>
        </p:spPr>
        <p:txBody>
          <a:bodyPr lIns="92075" tIns="46038" rIns="92075" bIns="46038"/>
          <a:lstStyle/>
          <a:p>
            <a:pPr marL="0" indent="0" eaLnBrk="1" hangingPunct="1">
              <a:lnSpc>
                <a:spcPct val="130000"/>
              </a:lnSpc>
              <a:buNone/>
            </a:pPr>
            <a:endParaRPr lang="en-US" altLang="zh-CN" dirty="0" smtClean="0"/>
          </a:p>
          <a:p>
            <a:pPr lvl="1" eaLnBrk="1" hangingPunct="1">
              <a:lnSpc>
                <a:spcPct val="130000"/>
              </a:lnSpc>
              <a:buFont typeface="Wingdings" panose="05000000000000000000" pitchFamily="2" charset="2"/>
              <a:buChar char="l"/>
            </a:pPr>
            <a:endParaRPr lang="en-US" altLang="zh-CN" sz="2400" dirty="0" smtClean="0"/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533400" y="1309059"/>
            <a:ext cx="8458200" cy="25180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en-US" altLang="zh-CN" kern="0" dirty="0" smtClean="0"/>
              <a:t>Page-rank</a:t>
            </a:r>
          </a:p>
          <a:p>
            <a:pPr lvl="1" eaLnBrk="1" hangingPunct="1">
              <a:lnSpc>
                <a:spcPct val="130000"/>
              </a:lnSpc>
            </a:pPr>
            <a:r>
              <a:rPr lang="en-US" altLang="zh-CN" sz="2400" kern="0" dirty="0" smtClean="0"/>
              <a:t>How to evaluate the importance and relevance of pages</a:t>
            </a:r>
            <a:endParaRPr lang="en-US" altLang="zh-CN" sz="2400" dirty="0" smtClean="0"/>
          </a:p>
          <a:p>
            <a:pPr lvl="1" eaLnBrk="1" hangingPunct="1">
              <a:lnSpc>
                <a:spcPct val="130000"/>
              </a:lnSpc>
            </a:pPr>
            <a:endParaRPr lang="en-US" altLang="zh-CN" sz="2400" kern="0" dirty="0"/>
          </a:p>
          <a:p>
            <a:pPr lvl="1" eaLnBrk="1" hangingPunct="1">
              <a:lnSpc>
                <a:spcPct val="130000"/>
              </a:lnSpc>
            </a:pPr>
            <a:endParaRPr lang="en-US" altLang="zh-CN" sz="2400" kern="0" dirty="0" smtClean="0"/>
          </a:p>
          <a:p>
            <a:pPr lvl="1" eaLnBrk="1" hangingPunct="1">
              <a:lnSpc>
                <a:spcPct val="130000"/>
              </a:lnSpc>
            </a:pPr>
            <a:endParaRPr lang="en-US" altLang="zh-CN" sz="2400" kern="0" dirty="0"/>
          </a:p>
        </p:txBody>
      </p:sp>
      <p:sp>
        <p:nvSpPr>
          <p:cNvPr id="8" name="矩形 7"/>
          <p:cNvSpPr/>
          <p:nvPr/>
        </p:nvSpPr>
        <p:spPr>
          <a:xfrm>
            <a:off x="166777" y="6416608"/>
            <a:ext cx="17846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/>
              <a:t>Slide </a:t>
            </a:r>
            <a:r>
              <a:rPr lang="en-US" altLang="zh-CN" sz="1200" dirty="0" smtClean="0"/>
              <a:t>from</a:t>
            </a:r>
            <a:r>
              <a:rPr lang="en-US" altLang="zh-CN" sz="1200" dirty="0" smtClean="0"/>
              <a:t> </a:t>
            </a:r>
            <a:r>
              <a:rPr lang="en-US" altLang="zh-CN" sz="1200" dirty="0" smtClean="0"/>
              <a:t>Sheng Zhou</a:t>
            </a:r>
            <a:r>
              <a:rPr lang="en-US" altLang="zh-CN" sz="1200" dirty="0" smtClean="0"/>
              <a:t> </a:t>
            </a:r>
            <a:endParaRPr lang="zh-CN" altLang="en-US" sz="12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2888789"/>
            <a:ext cx="3502325" cy="253312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4800" y="2885043"/>
            <a:ext cx="4876800" cy="2598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083175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Number Placeholder 5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3F8C11D4-1108-4453-B776-D432A5A7140D}" type="slidenum">
              <a:rPr lang="en-US" altLang="zh-CN"/>
              <a:pPr eaLnBrk="1" hangingPunct="1"/>
              <a:t>31</a:t>
            </a:fld>
            <a:endParaRPr lang="en-US" altLang="zh-CN"/>
          </a:p>
        </p:txBody>
      </p:sp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228600"/>
            <a:ext cx="8783638" cy="762000"/>
          </a:xfrm>
          <a:noFill/>
        </p:spPr>
        <p:txBody>
          <a:bodyPr lIns="92075" tIns="46038" rIns="92075" bIns="46038"/>
          <a:lstStyle/>
          <a:p>
            <a:pPr eaLnBrk="1" hangingPunct="1"/>
            <a:r>
              <a:rPr lang="en-US" altLang="zh-CN" dirty="0"/>
              <a:t>Matrix </a:t>
            </a:r>
            <a:r>
              <a:rPr lang="en-US" altLang="zh-CN" dirty="0" smtClean="0"/>
              <a:t>factorization</a:t>
            </a:r>
            <a:endParaRPr lang="en-US" altLang="zh-CN" dirty="0">
              <a:ea typeface="SimSun" panose="02010600030101010101" pitchFamily="2" charset="-122"/>
            </a:endParaRPr>
          </a:p>
        </p:txBody>
      </p:sp>
      <p:sp>
        <p:nvSpPr>
          <p:cNvPr id="61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981200"/>
            <a:ext cx="8458200" cy="5352919"/>
          </a:xfrm>
          <a:noFill/>
        </p:spPr>
        <p:txBody>
          <a:bodyPr lIns="92075" tIns="46038" rIns="92075" bIns="46038"/>
          <a:lstStyle/>
          <a:p>
            <a:pPr marL="0" indent="0" eaLnBrk="1" hangingPunct="1">
              <a:lnSpc>
                <a:spcPct val="130000"/>
              </a:lnSpc>
              <a:buNone/>
            </a:pPr>
            <a:endParaRPr lang="en-US" altLang="zh-CN" dirty="0" smtClean="0"/>
          </a:p>
          <a:p>
            <a:pPr lvl="1" eaLnBrk="1" hangingPunct="1">
              <a:lnSpc>
                <a:spcPct val="130000"/>
              </a:lnSpc>
              <a:buFont typeface="Wingdings" panose="05000000000000000000" pitchFamily="2" charset="2"/>
              <a:buChar char="l"/>
            </a:pPr>
            <a:endParaRPr lang="en-US" altLang="zh-CN" sz="2400" dirty="0" smtClean="0"/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533400" y="1309058"/>
            <a:ext cx="8458200" cy="39487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en-US" altLang="zh-CN" kern="0" dirty="0" smtClean="0"/>
              <a:t>Basic assumptions of Page-rank:</a:t>
            </a:r>
          </a:p>
          <a:p>
            <a:pPr lvl="1" eaLnBrk="1" hangingPunct="1">
              <a:lnSpc>
                <a:spcPct val="130000"/>
              </a:lnSpc>
            </a:pPr>
            <a:r>
              <a:rPr lang="en-US" altLang="zh-CN" sz="2400" kern="0" dirty="0" smtClean="0"/>
              <a:t>In </a:t>
            </a:r>
            <a:r>
              <a:rPr lang="en-US" altLang="zh-CN" sz="2400" kern="0" dirty="0"/>
              <a:t>a webpage, each hyperlink </a:t>
            </a:r>
            <a:r>
              <a:rPr lang="en-US" altLang="zh-CN" sz="2400" kern="0" dirty="0" smtClean="0"/>
              <a:t>represents </a:t>
            </a:r>
            <a:r>
              <a:rPr lang="en-US" altLang="zh-CN" sz="2400" kern="0" dirty="0"/>
              <a:t>a vote from the source page to the target page. </a:t>
            </a:r>
            <a:endParaRPr lang="en-US" altLang="zh-CN" sz="2400" kern="0" dirty="0" smtClean="0"/>
          </a:p>
          <a:p>
            <a:pPr lvl="1" eaLnBrk="1" hangingPunct="1">
              <a:lnSpc>
                <a:spcPct val="130000"/>
              </a:lnSpc>
            </a:pPr>
            <a:r>
              <a:rPr lang="en-US" altLang="zh-CN" sz="2400" kern="0" dirty="0" smtClean="0"/>
              <a:t>An </a:t>
            </a:r>
            <a:r>
              <a:rPr lang="en-US" altLang="zh-CN" sz="2400" kern="0" dirty="0"/>
              <a:t>important page often receives more votes</a:t>
            </a:r>
            <a:r>
              <a:rPr lang="en-US" altLang="zh-CN" sz="2400" kern="0" dirty="0" smtClean="0"/>
              <a:t>.</a:t>
            </a:r>
          </a:p>
          <a:p>
            <a:pPr lvl="1" eaLnBrk="1" hangingPunct="1">
              <a:lnSpc>
                <a:spcPct val="130000"/>
              </a:lnSpc>
            </a:pPr>
            <a:r>
              <a:rPr lang="en-US" altLang="zh-CN" sz="2400" kern="0" dirty="0" smtClean="0"/>
              <a:t>An important page receives vote from other important pages.</a:t>
            </a:r>
          </a:p>
          <a:p>
            <a:pPr marL="457200" lvl="1" indent="0" eaLnBrk="1" hangingPunct="1">
              <a:lnSpc>
                <a:spcPct val="130000"/>
              </a:lnSpc>
              <a:buNone/>
            </a:pPr>
            <a:endParaRPr lang="en-US" altLang="zh-CN" sz="2400" kern="0" dirty="0" smtClean="0"/>
          </a:p>
          <a:p>
            <a:pPr lvl="1" eaLnBrk="1" hangingPunct="1">
              <a:lnSpc>
                <a:spcPct val="130000"/>
              </a:lnSpc>
            </a:pPr>
            <a:endParaRPr lang="en-US" altLang="zh-CN" sz="2400" kern="0" dirty="0"/>
          </a:p>
          <a:p>
            <a:pPr lvl="1" eaLnBrk="1" hangingPunct="1">
              <a:lnSpc>
                <a:spcPct val="130000"/>
              </a:lnSpc>
            </a:pPr>
            <a:endParaRPr lang="en-US" altLang="zh-CN" sz="2400" kern="0" dirty="0" smtClean="0"/>
          </a:p>
          <a:p>
            <a:pPr lvl="1" eaLnBrk="1" hangingPunct="1">
              <a:lnSpc>
                <a:spcPct val="130000"/>
              </a:lnSpc>
            </a:pPr>
            <a:endParaRPr lang="en-US" altLang="zh-CN" sz="2400" kern="0" dirty="0"/>
          </a:p>
        </p:txBody>
      </p:sp>
      <p:sp>
        <p:nvSpPr>
          <p:cNvPr id="8" name="矩形 7"/>
          <p:cNvSpPr/>
          <p:nvPr/>
        </p:nvSpPr>
        <p:spPr>
          <a:xfrm>
            <a:off x="166777" y="6416608"/>
            <a:ext cx="17846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/>
              <a:t>Slide </a:t>
            </a:r>
            <a:r>
              <a:rPr lang="en-US" altLang="zh-CN" sz="1200" dirty="0" smtClean="0"/>
              <a:t>from</a:t>
            </a:r>
            <a:r>
              <a:rPr lang="en-US" altLang="zh-CN" sz="1200" dirty="0" smtClean="0"/>
              <a:t> </a:t>
            </a:r>
            <a:r>
              <a:rPr lang="en-US" altLang="zh-CN" sz="1200" dirty="0" smtClean="0"/>
              <a:t>Sheng Zhou</a:t>
            </a:r>
            <a:r>
              <a:rPr lang="en-US" altLang="zh-CN" sz="1200" dirty="0" smtClean="0"/>
              <a:t> 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722658953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Number Placeholder 5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3F8C11D4-1108-4453-B776-D432A5A7140D}" type="slidenum">
              <a:rPr lang="en-US" altLang="zh-CN"/>
              <a:pPr eaLnBrk="1" hangingPunct="1"/>
              <a:t>32</a:t>
            </a:fld>
            <a:endParaRPr lang="en-US" altLang="zh-CN"/>
          </a:p>
        </p:txBody>
      </p:sp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228600"/>
            <a:ext cx="8783638" cy="762000"/>
          </a:xfrm>
          <a:noFill/>
        </p:spPr>
        <p:txBody>
          <a:bodyPr lIns="92075" tIns="46038" rIns="92075" bIns="46038"/>
          <a:lstStyle/>
          <a:p>
            <a:pPr eaLnBrk="1" hangingPunct="1"/>
            <a:r>
              <a:rPr lang="en-US" altLang="zh-CN" dirty="0"/>
              <a:t>Matrix </a:t>
            </a:r>
            <a:r>
              <a:rPr lang="en-US" altLang="zh-CN" dirty="0" smtClean="0"/>
              <a:t>factorization</a:t>
            </a:r>
            <a:endParaRPr lang="en-US" altLang="zh-CN" dirty="0">
              <a:ea typeface="SimSun" panose="02010600030101010101" pitchFamily="2" charset="-122"/>
            </a:endParaRPr>
          </a:p>
        </p:txBody>
      </p:sp>
      <p:sp>
        <p:nvSpPr>
          <p:cNvPr id="61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981200"/>
            <a:ext cx="8458200" cy="5352919"/>
          </a:xfrm>
          <a:noFill/>
        </p:spPr>
        <p:txBody>
          <a:bodyPr lIns="92075" tIns="46038" rIns="92075" bIns="46038"/>
          <a:lstStyle/>
          <a:p>
            <a:pPr marL="0" indent="0" eaLnBrk="1" hangingPunct="1">
              <a:lnSpc>
                <a:spcPct val="130000"/>
              </a:lnSpc>
              <a:buNone/>
            </a:pPr>
            <a:endParaRPr lang="en-US" altLang="zh-CN" dirty="0" smtClean="0"/>
          </a:p>
          <a:p>
            <a:pPr lvl="1" eaLnBrk="1" hangingPunct="1">
              <a:lnSpc>
                <a:spcPct val="130000"/>
              </a:lnSpc>
              <a:buFont typeface="Wingdings" panose="05000000000000000000" pitchFamily="2" charset="2"/>
              <a:buChar char="l"/>
            </a:pPr>
            <a:endParaRPr lang="en-US" altLang="zh-CN" sz="2400" dirty="0" smtClean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angle 3"/>
              <p:cNvSpPr txBox="1">
                <a:spLocks noChangeArrowheads="1"/>
              </p:cNvSpPr>
              <p:nvPr/>
            </p:nvSpPr>
            <p:spPr bwMode="auto">
              <a:xfrm>
                <a:off x="533400" y="1309058"/>
                <a:ext cx="8458200" cy="394874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eaLnBrk="1" hangingPunct="1">
                  <a:lnSpc>
                    <a:spcPct val="130000"/>
                  </a:lnSpc>
                </a:pPr>
                <a:r>
                  <a:rPr lang="en-US" altLang="zh-CN" kern="0" dirty="0" smtClean="0"/>
                  <a:t>Page-rank:</a:t>
                </a:r>
              </a:p>
              <a:p>
                <a:pPr lvl="1" eaLnBrk="1" hangingPunct="1">
                  <a:lnSpc>
                    <a:spcPct val="130000"/>
                  </a:lnSpc>
                </a:pPr>
                <a:r>
                  <a:rPr lang="en-US" altLang="zh-CN" sz="2400" kern="0" dirty="0"/>
                  <a:t>E</a:t>
                </a:r>
                <a:r>
                  <a:rPr lang="en-US" altLang="zh-CN" sz="2400" kern="0" dirty="0" smtClean="0"/>
                  <a:t>ach </a:t>
                </a:r>
                <a:r>
                  <a:rPr lang="en-US" altLang="zh-CN" sz="2400" kern="0" dirty="0"/>
                  <a:t>edge in the directed graph represents the flow of node </a:t>
                </a:r>
                <a:r>
                  <a:rPr lang="en-US" altLang="zh-CN" sz="2400" kern="0" dirty="0" smtClean="0"/>
                  <a:t>importance.</a:t>
                </a:r>
              </a:p>
              <a:p>
                <a:pPr lvl="1" eaLnBrk="1" hangingPunct="1">
                  <a:lnSpc>
                    <a:spcPct val="130000"/>
                  </a:lnSpc>
                </a:pPr>
                <a:r>
                  <a:rPr lang="en-US" altLang="zh-CN" sz="2400" kern="0" dirty="0" smtClean="0"/>
                  <a:t>Let the important of a node </a:t>
                </a:r>
                <a14:m>
                  <m:oMath xmlns:m="http://schemas.openxmlformats.org/officeDocument/2006/math">
                    <m:r>
                      <a:rPr lang="en-US" altLang="zh-CN" sz="2400" b="0" i="1" kern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zh-CN" sz="2400" kern="0" dirty="0" smtClean="0"/>
                  <a:t> be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kern="0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 sz="2400" b="0" i="1" kern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sz="2400" kern="0" dirty="0" smtClean="0"/>
                  <a:t>, the out-degree of the node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kern="0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CN" sz="2400" i="1" ker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sz="2400" kern="0" dirty="0" smtClean="0"/>
                  <a:t>, the flow of each edge </a:t>
                </a:r>
                <a14:m>
                  <m:oMath xmlns:m="http://schemas.openxmlformats.org/officeDocument/2006/math">
                    <m:r>
                      <a:rPr lang="en-US" altLang="zh-CN" sz="2400" i="1" kern="0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b="0" i="1" kern="0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sz="2400" i="1" kern="0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400" i="1" kern="0" dirty="0" err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CN" sz="2400" i="1" kern="0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400" kern="0" dirty="0" smtClean="0"/>
                  <a:t>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 ker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altLang="zh-CN" sz="2400" b="0" i="1" kern="0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altLang="zh-CN" sz="2400" b="0" i="1" kern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400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24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 ker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CN" sz="2400" i="1" ker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zh-CN" sz="24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 ker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zh-CN" sz="2400" i="1" ker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altLang="zh-CN" sz="2400" kern="0" dirty="0" smtClean="0"/>
                  <a:t>.</a:t>
                </a:r>
              </a:p>
              <a:p>
                <a:pPr lvl="1" eaLnBrk="1" hangingPunct="1">
                  <a:lnSpc>
                    <a:spcPct val="130000"/>
                  </a:lnSpc>
                </a:pPr>
                <a:r>
                  <a:rPr lang="en-US" altLang="zh-CN" sz="2400" kern="0" dirty="0" smtClean="0"/>
                  <a:t>The </a:t>
                </a:r>
                <a:r>
                  <a:rPr lang="en-US" altLang="zh-CN" sz="2400" kern="0" dirty="0"/>
                  <a:t>final importance of the nodes is determined by the steady </a:t>
                </a:r>
                <a:r>
                  <a:rPr lang="en-US" altLang="zh-CN" sz="2400" kern="0" dirty="0" smtClean="0"/>
                  <a:t>state</a:t>
                </a:r>
              </a:p>
              <a:p>
                <a:pPr lvl="1" eaLnBrk="1" hangingPunct="1">
                  <a:lnSpc>
                    <a:spcPct val="130000"/>
                  </a:lnSpc>
                </a:pPr>
                <a:endParaRPr lang="en-US" altLang="zh-CN" sz="2400" kern="0" dirty="0"/>
              </a:p>
              <a:p>
                <a:pPr lvl="1" eaLnBrk="1" hangingPunct="1">
                  <a:lnSpc>
                    <a:spcPct val="130000"/>
                  </a:lnSpc>
                </a:pPr>
                <a:r>
                  <a:rPr lang="en-US" altLang="zh-CN" sz="2400" kern="0" dirty="0" smtClean="0"/>
                  <a:t>Utilize </a:t>
                </a:r>
                <a14:m>
                  <m:oMath xmlns:m="http://schemas.openxmlformats.org/officeDocument/2006/math">
                    <m:r>
                      <a:rPr lang="en-US" altLang="zh-CN" sz="2400" i="1" kern="0" dirty="0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altLang="zh-CN" sz="2400" kern="0" dirty="0" smtClean="0"/>
                  <a:t> or </a:t>
                </a:r>
                <a14:m>
                  <m:oMath xmlns:m="http://schemas.openxmlformats.org/officeDocument/2006/math">
                    <m:r>
                      <a:rPr lang="en-US" altLang="zh-CN" sz="2400" i="1" kern="0" dirty="0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altLang="zh-CN" sz="2400" kern="0" dirty="0" smtClean="0"/>
                  <a:t> for constructing matrix </a:t>
                </a:r>
                <a14:m>
                  <m:oMath xmlns:m="http://schemas.openxmlformats.org/officeDocument/2006/math">
                    <m:r>
                      <a:rPr lang="en-US" altLang="zh-CN" sz="2400" i="1" kern="0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altLang="zh-CN" sz="2400" kern="0" dirty="0" smtClean="0"/>
                  <a:t> </a:t>
                </a:r>
                <a:endParaRPr lang="en-US" altLang="zh-CN" sz="2400" kern="0" dirty="0"/>
              </a:p>
              <a:p>
                <a:pPr lvl="1" eaLnBrk="1" hangingPunct="1">
                  <a:lnSpc>
                    <a:spcPct val="130000"/>
                  </a:lnSpc>
                </a:pPr>
                <a:endParaRPr lang="en-US" altLang="zh-CN" sz="2400" kern="0" dirty="0" smtClean="0"/>
              </a:p>
              <a:p>
                <a:pPr lvl="1" eaLnBrk="1" hangingPunct="1">
                  <a:lnSpc>
                    <a:spcPct val="130000"/>
                  </a:lnSpc>
                </a:pPr>
                <a:endParaRPr lang="en-US" altLang="zh-CN" sz="2400" kern="0" dirty="0" smtClean="0"/>
              </a:p>
              <a:p>
                <a:pPr lvl="1" eaLnBrk="1" hangingPunct="1">
                  <a:lnSpc>
                    <a:spcPct val="130000"/>
                  </a:lnSpc>
                </a:pPr>
                <a:endParaRPr lang="en-US" altLang="zh-CN" sz="2400" kern="0" dirty="0"/>
              </a:p>
              <a:p>
                <a:pPr lvl="1" eaLnBrk="1" hangingPunct="1">
                  <a:lnSpc>
                    <a:spcPct val="130000"/>
                  </a:lnSpc>
                </a:pPr>
                <a:endParaRPr lang="en-US" altLang="zh-CN" sz="2400" kern="0" dirty="0" smtClean="0"/>
              </a:p>
              <a:p>
                <a:pPr lvl="1" eaLnBrk="1" hangingPunct="1">
                  <a:lnSpc>
                    <a:spcPct val="130000"/>
                  </a:lnSpc>
                </a:pPr>
                <a:endParaRPr lang="en-US" altLang="zh-CN" sz="2400" kern="0" dirty="0"/>
              </a:p>
            </p:txBody>
          </p:sp>
        </mc:Choice>
        <mc:Fallback>
          <p:sp>
            <p:nvSpPr>
              <p:cNvPr id="10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33400" y="1309058"/>
                <a:ext cx="8458200" cy="3948741"/>
              </a:xfrm>
              <a:prstGeom prst="rect">
                <a:avLst/>
              </a:prstGeom>
              <a:blipFill>
                <a:blip r:embed="rId3"/>
                <a:stretch>
                  <a:fillRect l="-360" r="-865" b="-30294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矩形 7"/>
          <p:cNvSpPr/>
          <p:nvPr/>
        </p:nvSpPr>
        <p:spPr>
          <a:xfrm>
            <a:off x="166777" y="6416608"/>
            <a:ext cx="17846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/>
              <a:t>Slide </a:t>
            </a:r>
            <a:r>
              <a:rPr lang="en-US" altLang="zh-CN" sz="1200" dirty="0" smtClean="0"/>
              <a:t>from</a:t>
            </a:r>
            <a:r>
              <a:rPr lang="en-US" altLang="zh-CN" sz="1200" dirty="0" smtClean="0"/>
              <a:t> </a:t>
            </a:r>
            <a:r>
              <a:rPr lang="en-US" altLang="zh-CN" sz="1200" dirty="0" smtClean="0"/>
              <a:t>Sheng Zhou</a:t>
            </a:r>
            <a:r>
              <a:rPr lang="en-US" altLang="zh-CN" sz="1200" dirty="0" smtClean="0"/>
              <a:t> </a:t>
            </a:r>
            <a:endParaRPr lang="zh-CN" altLang="en-US" sz="12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矩形 4"/>
              <p:cNvSpPr/>
              <p:nvPr/>
            </p:nvSpPr>
            <p:spPr>
              <a:xfrm>
                <a:off x="3200400" y="5114592"/>
                <a:ext cx="147841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zh-CN" altLang="en-US" sz="24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zh-CN" altLang="en-US" sz="240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0400" y="5114592"/>
                <a:ext cx="1478418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6895745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Number Placeholder 5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3F8C11D4-1108-4453-B776-D432A5A7140D}" type="slidenum">
              <a:rPr lang="en-US" altLang="zh-CN"/>
              <a:pPr eaLnBrk="1" hangingPunct="1"/>
              <a:t>33</a:t>
            </a:fld>
            <a:endParaRPr lang="en-US" altLang="zh-CN"/>
          </a:p>
        </p:txBody>
      </p:sp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228600"/>
            <a:ext cx="8783638" cy="762000"/>
          </a:xfrm>
          <a:noFill/>
        </p:spPr>
        <p:txBody>
          <a:bodyPr lIns="92075" tIns="46038" rIns="92075" bIns="46038"/>
          <a:lstStyle/>
          <a:p>
            <a:pPr eaLnBrk="1" hangingPunct="1"/>
            <a:r>
              <a:rPr lang="en-US" altLang="zh-CN" dirty="0"/>
              <a:t>Matrix </a:t>
            </a:r>
            <a:r>
              <a:rPr lang="en-US" altLang="zh-CN" dirty="0" smtClean="0"/>
              <a:t>factorization</a:t>
            </a:r>
            <a:endParaRPr lang="en-US" altLang="zh-CN" dirty="0">
              <a:ea typeface="SimSun" panose="02010600030101010101" pitchFamily="2" charset="-122"/>
            </a:endParaRPr>
          </a:p>
        </p:txBody>
      </p:sp>
      <p:sp>
        <p:nvSpPr>
          <p:cNvPr id="61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981200"/>
            <a:ext cx="8458200" cy="5352919"/>
          </a:xfrm>
          <a:noFill/>
        </p:spPr>
        <p:txBody>
          <a:bodyPr lIns="92075" tIns="46038" rIns="92075" bIns="46038"/>
          <a:lstStyle/>
          <a:p>
            <a:pPr marL="0" indent="0" eaLnBrk="1" hangingPunct="1">
              <a:lnSpc>
                <a:spcPct val="130000"/>
              </a:lnSpc>
              <a:buNone/>
            </a:pPr>
            <a:endParaRPr lang="en-US" altLang="zh-CN" dirty="0" smtClean="0"/>
          </a:p>
          <a:p>
            <a:pPr lvl="1" eaLnBrk="1" hangingPunct="1">
              <a:lnSpc>
                <a:spcPct val="130000"/>
              </a:lnSpc>
              <a:buFont typeface="Wingdings" panose="05000000000000000000" pitchFamily="2" charset="2"/>
              <a:buChar char="l"/>
            </a:pPr>
            <a:endParaRPr lang="en-US" altLang="zh-CN" sz="2400" dirty="0" smtClean="0"/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533400" y="1309058"/>
            <a:ext cx="8458200" cy="39487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en-US" altLang="zh-CN" kern="0" dirty="0" smtClean="0"/>
              <a:t>Page-rank --- an example:</a:t>
            </a:r>
          </a:p>
          <a:p>
            <a:pPr lvl="1" eaLnBrk="1" hangingPunct="1">
              <a:lnSpc>
                <a:spcPct val="130000"/>
              </a:lnSpc>
            </a:pPr>
            <a:endParaRPr lang="en-US" altLang="zh-CN" sz="2400" kern="0" dirty="0" smtClean="0"/>
          </a:p>
          <a:p>
            <a:pPr lvl="1" eaLnBrk="1" hangingPunct="1">
              <a:lnSpc>
                <a:spcPct val="130000"/>
              </a:lnSpc>
            </a:pPr>
            <a:endParaRPr lang="en-US" altLang="zh-CN" sz="2400" kern="0" dirty="0" smtClean="0"/>
          </a:p>
          <a:p>
            <a:pPr lvl="1" eaLnBrk="1" hangingPunct="1">
              <a:lnSpc>
                <a:spcPct val="130000"/>
              </a:lnSpc>
            </a:pPr>
            <a:endParaRPr lang="en-US" altLang="zh-CN" sz="2400" kern="0" dirty="0"/>
          </a:p>
          <a:p>
            <a:pPr lvl="1" eaLnBrk="1" hangingPunct="1">
              <a:lnSpc>
                <a:spcPct val="130000"/>
              </a:lnSpc>
            </a:pPr>
            <a:endParaRPr lang="en-US" altLang="zh-CN" sz="2400" kern="0" dirty="0" smtClean="0"/>
          </a:p>
          <a:p>
            <a:pPr lvl="1" eaLnBrk="1" hangingPunct="1">
              <a:lnSpc>
                <a:spcPct val="130000"/>
              </a:lnSpc>
            </a:pPr>
            <a:endParaRPr lang="en-US" altLang="zh-CN" sz="2400" kern="0" dirty="0"/>
          </a:p>
        </p:txBody>
      </p:sp>
      <p:sp>
        <p:nvSpPr>
          <p:cNvPr id="8" name="矩形 7"/>
          <p:cNvSpPr/>
          <p:nvPr/>
        </p:nvSpPr>
        <p:spPr>
          <a:xfrm>
            <a:off x="166777" y="6416608"/>
            <a:ext cx="17846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/>
              <a:t>Slide </a:t>
            </a:r>
            <a:r>
              <a:rPr lang="en-US" altLang="zh-CN" sz="1200" dirty="0" smtClean="0"/>
              <a:t>from</a:t>
            </a:r>
            <a:r>
              <a:rPr lang="en-US" altLang="zh-CN" sz="1200" dirty="0" smtClean="0"/>
              <a:t> </a:t>
            </a:r>
            <a:r>
              <a:rPr lang="en-US" altLang="zh-CN" sz="1200" dirty="0" smtClean="0"/>
              <a:t>Sheng Zhou</a:t>
            </a:r>
            <a:r>
              <a:rPr lang="en-US" altLang="zh-CN" sz="1200" dirty="0" smtClean="0"/>
              <a:t> </a:t>
            </a:r>
            <a:endParaRPr lang="zh-CN" altLang="en-US" sz="12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1959406"/>
            <a:ext cx="7467600" cy="4550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525806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Number Placeholder 5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3F8C11D4-1108-4453-B776-D432A5A7140D}" type="slidenum">
              <a:rPr lang="en-US" altLang="zh-CN"/>
              <a:pPr eaLnBrk="1" hangingPunct="1"/>
              <a:t>34</a:t>
            </a:fld>
            <a:endParaRPr lang="en-US" altLang="zh-CN"/>
          </a:p>
        </p:txBody>
      </p:sp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228600"/>
            <a:ext cx="8783638" cy="762000"/>
          </a:xfrm>
          <a:noFill/>
        </p:spPr>
        <p:txBody>
          <a:bodyPr lIns="92075" tIns="46038" rIns="92075" bIns="46038"/>
          <a:lstStyle/>
          <a:p>
            <a:pPr eaLnBrk="1" hangingPunct="1"/>
            <a:r>
              <a:rPr lang="en-US" altLang="zh-CN" dirty="0"/>
              <a:t>Matrix </a:t>
            </a:r>
            <a:r>
              <a:rPr lang="en-US" altLang="zh-CN" dirty="0" smtClean="0"/>
              <a:t>factorization</a:t>
            </a:r>
            <a:endParaRPr lang="en-US" altLang="zh-CN" dirty="0">
              <a:ea typeface="SimSun" panose="02010600030101010101" pitchFamily="2" charset="-122"/>
            </a:endParaRPr>
          </a:p>
        </p:txBody>
      </p:sp>
      <p:sp>
        <p:nvSpPr>
          <p:cNvPr id="61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981200"/>
            <a:ext cx="8458200" cy="5352919"/>
          </a:xfrm>
          <a:noFill/>
        </p:spPr>
        <p:txBody>
          <a:bodyPr lIns="92075" tIns="46038" rIns="92075" bIns="46038"/>
          <a:lstStyle/>
          <a:p>
            <a:pPr marL="0" indent="0" eaLnBrk="1" hangingPunct="1">
              <a:lnSpc>
                <a:spcPct val="130000"/>
              </a:lnSpc>
              <a:buNone/>
            </a:pPr>
            <a:endParaRPr lang="en-US" altLang="zh-CN" dirty="0" smtClean="0"/>
          </a:p>
          <a:p>
            <a:pPr lvl="1" eaLnBrk="1" hangingPunct="1">
              <a:lnSpc>
                <a:spcPct val="130000"/>
              </a:lnSpc>
              <a:buFont typeface="Wingdings" panose="05000000000000000000" pitchFamily="2" charset="2"/>
              <a:buChar char="l"/>
            </a:pPr>
            <a:endParaRPr lang="en-US" altLang="zh-CN" sz="2400" dirty="0" smtClean="0"/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381000" y="1219200"/>
            <a:ext cx="8458200" cy="39487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en-US" altLang="zh-CN" kern="0" dirty="0" smtClean="0"/>
              <a:t>Page-rank --- another perspective:</a:t>
            </a:r>
          </a:p>
          <a:p>
            <a:pPr lvl="1" eaLnBrk="1" hangingPunct="1">
              <a:lnSpc>
                <a:spcPct val="130000"/>
              </a:lnSpc>
            </a:pPr>
            <a:r>
              <a:rPr lang="en-US" altLang="zh-CN" sz="2400" kern="0" dirty="0" smtClean="0"/>
              <a:t>Considering </a:t>
            </a:r>
            <a:r>
              <a:rPr lang="en-US" altLang="zh-CN" sz="2400" kern="0" dirty="0"/>
              <a:t>a </a:t>
            </a:r>
            <a:r>
              <a:rPr lang="en-US" altLang="zh-CN" sz="2400" kern="0" dirty="0" smtClean="0"/>
              <a:t>“Web crawler” with random walker</a:t>
            </a:r>
          </a:p>
          <a:p>
            <a:pPr lvl="2" eaLnBrk="1" hangingPunct="1">
              <a:lnSpc>
                <a:spcPct val="130000"/>
              </a:lnSpc>
            </a:pPr>
            <a:r>
              <a:rPr lang="en-US" altLang="zh-CN" sz="2000" kern="0" dirty="0" smtClean="0"/>
              <a:t>Locate at </a:t>
            </a:r>
            <a:r>
              <a:rPr lang="en-US" altLang="zh-CN" sz="2000" kern="0" dirty="0" err="1" smtClean="0"/>
              <a:t>i-th</a:t>
            </a:r>
            <a:r>
              <a:rPr lang="en-US" altLang="zh-CN" sz="2000" kern="0" dirty="0" smtClean="0"/>
              <a:t> node</a:t>
            </a:r>
          </a:p>
          <a:p>
            <a:pPr lvl="2" eaLnBrk="1" hangingPunct="1">
              <a:lnSpc>
                <a:spcPct val="130000"/>
              </a:lnSpc>
            </a:pPr>
            <a:r>
              <a:rPr lang="en-US" altLang="zh-CN" sz="2000" kern="0" dirty="0" smtClean="0"/>
              <a:t>Randomly choose a hyperlink for walking</a:t>
            </a:r>
          </a:p>
          <a:p>
            <a:pPr lvl="2" eaLnBrk="1" hangingPunct="1">
              <a:lnSpc>
                <a:spcPct val="130000"/>
              </a:lnSpc>
            </a:pPr>
            <a:r>
              <a:rPr lang="en-US" altLang="zh-CN" sz="2000" kern="0" dirty="0" smtClean="0"/>
              <a:t>Walk from </a:t>
            </a:r>
            <a:r>
              <a:rPr lang="en-US" altLang="zh-CN" sz="2000" kern="0" dirty="0" err="1" smtClean="0"/>
              <a:t>i-th</a:t>
            </a:r>
            <a:r>
              <a:rPr lang="en-US" altLang="zh-CN" sz="2000" kern="0" dirty="0" smtClean="0"/>
              <a:t> node to another j-</a:t>
            </a:r>
            <a:r>
              <a:rPr lang="en-US" altLang="zh-CN" sz="2000" kern="0" dirty="0" err="1" smtClean="0"/>
              <a:t>th</a:t>
            </a:r>
            <a:r>
              <a:rPr lang="en-US" altLang="zh-CN" sz="2000" kern="0" dirty="0" smtClean="0"/>
              <a:t> node</a:t>
            </a:r>
          </a:p>
          <a:p>
            <a:pPr lvl="2" eaLnBrk="1" hangingPunct="1">
              <a:lnSpc>
                <a:spcPct val="130000"/>
              </a:lnSpc>
            </a:pPr>
            <a:r>
              <a:rPr lang="en-US" altLang="zh-CN" sz="2000" kern="0" dirty="0"/>
              <a:t>Continuously repeat the above </a:t>
            </a:r>
            <a:r>
              <a:rPr lang="en-US" altLang="zh-CN" sz="2000" kern="0" dirty="0" smtClean="0"/>
              <a:t>processes</a:t>
            </a:r>
          </a:p>
          <a:p>
            <a:pPr lvl="1" eaLnBrk="1" hangingPunct="1">
              <a:lnSpc>
                <a:spcPct val="130000"/>
              </a:lnSpc>
            </a:pPr>
            <a:endParaRPr lang="en-US" altLang="zh-CN" sz="2400" kern="0" dirty="0" smtClean="0"/>
          </a:p>
          <a:p>
            <a:pPr lvl="1" eaLnBrk="1" hangingPunct="1">
              <a:lnSpc>
                <a:spcPct val="130000"/>
              </a:lnSpc>
            </a:pPr>
            <a:r>
              <a:rPr lang="en-US" altLang="zh-CN" sz="2400" kern="0" dirty="0" smtClean="0"/>
              <a:t>The probability of the node that the crawler finally locates at: </a:t>
            </a:r>
          </a:p>
          <a:p>
            <a:pPr lvl="1" eaLnBrk="1" hangingPunct="1">
              <a:lnSpc>
                <a:spcPct val="130000"/>
              </a:lnSpc>
            </a:pPr>
            <a:endParaRPr lang="en-US" altLang="zh-CN" sz="2400" kern="0" dirty="0"/>
          </a:p>
          <a:p>
            <a:pPr lvl="1" eaLnBrk="1" hangingPunct="1">
              <a:lnSpc>
                <a:spcPct val="130000"/>
              </a:lnSpc>
            </a:pPr>
            <a:endParaRPr lang="en-US" altLang="zh-CN" sz="2400" kern="0" dirty="0" smtClean="0"/>
          </a:p>
          <a:p>
            <a:pPr lvl="1" eaLnBrk="1" hangingPunct="1">
              <a:lnSpc>
                <a:spcPct val="130000"/>
              </a:lnSpc>
            </a:pPr>
            <a:endParaRPr lang="en-US" altLang="zh-CN" sz="2400" kern="0" dirty="0"/>
          </a:p>
        </p:txBody>
      </p:sp>
      <p:sp>
        <p:nvSpPr>
          <p:cNvPr id="8" name="矩形 7"/>
          <p:cNvSpPr/>
          <p:nvPr/>
        </p:nvSpPr>
        <p:spPr>
          <a:xfrm>
            <a:off x="166777" y="6416608"/>
            <a:ext cx="17846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/>
              <a:t>Slide </a:t>
            </a:r>
            <a:r>
              <a:rPr lang="en-US" altLang="zh-CN" sz="1200" dirty="0" smtClean="0"/>
              <a:t>from</a:t>
            </a:r>
            <a:r>
              <a:rPr lang="en-US" altLang="zh-CN" sz="1200" dirty="0" smtClean="0"/>
              <a:t> </a:t>
            </a:r>
            <a:r>
              <a:rPr lang="en-US" altLang="zh-CN" sz="1200" dirty="0" smtClean="0"/>
              <a:t>Sheng Zhou</a:t>
            </a:r>
            <a:r>
              <a:rPr lang="en-US" altLang="zh-CN" sz="1200" dirty="0" smtClean="0"/>
              <a:t> </a:t>
            </a:r>
            <a:endParaRPr lang="zh-CN" altLang="en-US" sz="12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矩形 4"/>
              <p:cNvSpPr/>
              <p:nvPr/>
            </p:nvSpPr>
            <p:spPr>
              <a:xfrm>
                <a:off x="2362200" y="5558532"/>
                <a:ext cx="283090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zh-CN" altLang="en-US" sz="240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zh-CN" altLang="en-US" sz="2400">
                              <a:latin typeface="Cambria Math" panose="02040503050406030204" pitchFamily="18" charset="0"/>
                            </a:rPr>
                            <m:t>+1)=</m:t>
                          </m:r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zh-CN" altLang="en-US" sz="240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zh-CN" altLang="en-US" sz="240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2200" y="5558532"/>
                <a:ext cx="2830903" cy="461665"/>
              </a:xfrm>
              <a:prstGeom prst="rect">
                <a:avLst/>
              </a:prstGeom>
              <a:blipFill>
                <a:blip r:embed="rId3"/>
                <a:stretch>
                  <a:fillRect t="-127632" r="-23060" b="-19736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54638619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Number Placeholder 5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3F8C11D4-1108-4453-B776-D432A5A7140D}" type="slidenum">
              <a:rPr lang="en-US" altLang="zh-CN"/>
              <a:pPr eaLnBrk="1" hangingPunct="1"/>
              <a:t>35</a:t>
            </a:fld>
            <a:endParaRPr lang="en-US" altLang="zh-CN"/>
          </a:p>
        </p:txBody>
      </p:sp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228600"/>
            <a:ext cx="8783638" cy="762000"/>
          </a:xfrm>
          <a:noFill/>
        </p:spPr>
        <p:txBody>
          <a:bodyPr lIns="92075" tIns="46038" rIns="92075" bIns="46038"/>
          <a:lstStyle/>
          <a:p>
            <a:pPr eaLnBrk="1" hangingPunct="1"/>
            <a:r>
              <a:rPr lang="en-US" altLang="zh-CN" dirty="0"/>
              <a:t>Matrix </a:t>
            </a:r>
            <a:r>
              <a:rPr lang="en-US" altLang="zh-CN" dirty="0" smtClean="0"/>
              <a:t>factorization</a:t>
            </a:r>
            <a:endParaRPr lang="en-US" altLang="zh-CN" dirty="0">
              <a:ea typeface="SimSun" panose="02010600030101010101" pitchFamily="2" charset="-122"/>
            </a:endParaRPr>
          </a:p>
        </p:txBody>
      </p:sp>
      <p:sp>
        <p:nvSpPr>
          <p:cNvPr id="61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981200"/>
            <a:ext cx="8458200" cy="5352919"/>
          </a:xfrm>
          <a:noFill/>
        </p:spPr>
        <p:txBody>
          <a:bodyPr lIns="92075" tIns="46038" rIns="92075" bIns="46038"/>
          <a:lstStyle/>
          <a:p>
            <a:pPr marL="0" indent="0" eaLnBrk="1" hangingPunct="1">
              <a:lnSpc>
                <a:spcPct val="130000"/>
              </a:lnSpc>
              <a:buNone/>
            </a:pPr>
            <a:endParaRPr lang="en-US" altLang="zh-CN" dirty="0" smtClean="0"/>
          </a:p>
          <a:p>
            <a:pPr lvl="1" eaLnBrk="1" hangingPunct="1">
              <a:lnSpc>
                <a:spcPct val="130000"/>
              </a:lnSpc>
              <a:buFont typeface="Wingdings" panose="05000000000000000000" pitchFamily="2" charset="2"/>
              <a:buChar char="l"/>
            </a:pPr>
            <a:endParaRPr lang="en-US" altLang="zh-CN" sz="2400" dirty="0" smtClean="0"/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381000" y="1219200"/>
            <a:ext cx="8458200" cy="39487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en-US" altLang="zh-CN" kern="0" dirty="0" smtClean="0"/>
              <a:t>Rooted Page-rank:</a:t>
            </a:r>
          </a:p>
          <a:p>
            <a:pPr lvl="1" eaLnBrk="1" hangingPunct="1">
              <a:lnSpc>
                <a:spcPct val="130000"/>
              </a:lnSpc>
            </a:pPr>
            <a:r>
              <a:rPr lang="en-US" altLang="zh-CN" sz="2400" kern="0" dirty="0" smtClean="0"/>
              <a:t>Weaknesses of page-rank: </a:t>
            </a:r>
          </a:p>
          <a:p>
            <a:pPr lvl="2" eaLnBrk="1" hangingPunct="1">
              <a:lnSpc>
                <a:spcPct val="130000"/>
              </a:lnSpc>
            </a:pPr>
            <a:r>
              <a:rPr lang="en-US" altLang="zh-CN" sz="2000" kern="0" dirty="0" smtClean="0"/>
              <a:t>Some nodes may have no out-edges</a:t>
            </a:r>
          </a:p>
          <a:p>
            <a:pPr lvl="2" eaLnBrk="1" hangingPunct="1">
              <a:lnSpc>
                <a:spcPct val="130000"/>
              </a:lnSpc>
            </a:pPr>
            <a:r>
              <a:rPr lang="en-US" altLang="zh-CN" sz="2000" kern="0" dirty="0" smtClean="0"/>
              <a:t>There exists non-connected components in a graph</a:t>
            </a:r>
          </a:p>
          <a:p>
            <a:pPr lvl="1" eaLnBrk="1" hangingPunct="1">
              <a:lnSpc>
                <a:spcPct val="130000"/>
              </a:lnSpc>
            </a:pPr>
            <a:r>
              <a:rPr lang="en-US" altLang="zh-CN" sz="2400" kern="0" dirty="0"/>
              <a:t>Rooted </a:t>
            </a:r>
            <a:r>
              <a:rPr lang="en-US" altLang="zh-CN" sz="2400" kern="0" dirty="0" smtClean="0"/>
              <a:t>Page-rank adds a small probability to randomly walk to an arbitrary node</a:t>
            </a:r>
          </a:p>
          <a:p>
            <a:pPr marL="457200" lvl="1" indent="0" eaLnBrk="1" hangingPunct="1">
              <a:lnSpc>
                <a:spcPct val="130000"/>
              </a:lnSpc>
              <a:buNone/>
            </a:pPr>
            <a:endParaRPr lang="en-US" altLang="zh-CN" sz="2400" kern="0" dirty="0" smtClean="0"/>
          </a:p>
          <a:p>
            <a:pPr lvl="1" eaLnBrk="1" hangingPunct="1">
              <a:lnSpc>
                <a:spcPct val="130000"/>
              </a:lnSpc>
            </a:pPr>
            <a:endParaRPr lang="en-US" altLang="zh-CN" sz="2400" kern="0" dirty="0"/>
          </a:p>
          <a:p>
            <a:pPr lvl="1" eaLnBrk="1" hangingPunct="1">
              <a:lnSpc>
                <a:spcPct val="130000"/>
              </a:lnSpc>
            </a:pPr>
            <a:endParaRPr lang="en-US" altLang="zh-CN" sz="2400" kern="0" dirty="0" smtClean="0"/>
          </a:p>
          <a:p>
            <a:pPr lvl="1" eaLnBrk="1" hangingPunct="1">
              <a:lnSpc>
                <a:spcPct val="130000"/>
              </a:lnSpc>
            </a:pPr>
            <a:endParaRPr lang="en-US" altLang="zh-CN" sz="2400" kern="0" dirty="0"/>
          </a:p>
        </p:txBody>
      </p:sp>
      <p:sp>
        <p:nvSpPr>
          <p:cNvPr id="8" name="矩形 7"/>
          <p:cNvSpPr/>
          <p:nvPr/>
        </p:nvSpPr>
        <p:spPr>
          <a:xfrm>
            <a:off x="166777" y="6416608"/>
            <a:ext cx="17846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/>
              <a:t>Slide </a:t>
            </a:r>
            <a:r>
              <a:rPr lang="en-US" altLang="zh-CN" sz="1200" dirty="0" smtClean="0"/>
              <a:t>from</a:t>
            </a:r>
            <a:r>
              <a:rPr lang="en-US" altLang="zh-CN" sz="1200" dirty="0" smtClean="0"/>
              <a:t> </a:t>
            </a:r>
            <a:r>
              <a:rPr lang="en-US" altLang="zh-CN" sz="1200" dirty="0" smtClean="0"/>
              <a:t>Sheng Zhou</a:t>
            </a:r>
            <a:r>
              <a:rPr lang="en-US" altLang="zh-CN" sz="1200" dirty="0" smtClean="0"/>
              <a:t> </a:t>
            </a:r>
            <a:endParaRPr lang="zh-CN" altLang="en-US" sz="12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2200" y="4419600"/>
            <a:ext cx="4238625" cy="115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987660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Number Placeholder 5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3F8C11D4-1108-4453-B776-D432A5A7140D}" type="slidenum">
              <a:rPr lang="en-US" altLang="zh-CN"/>
              <a:pPr eaLnBrk="1" hangingPunct="1"/>
              <a:t>36</a:t>
            </a:fld>
            <a:endParaRPr lang="en-US" altLang="zh-CN"/>
          </a:p>
        </p:txBody>
      </p:sp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228600"/>
            <a:ext cx="8783638" cy="762000"/>
          </a:xfrm>
          <a:noFill/>
        </p:spPr>
        <p:txBody>
          <a:bodyPr lIns="92075" tIns="46038" rIns="92075" bIns="46038"/>
          <a:lstStyle/>
          <a:p>
            <a:pPr eaLnBrk="1" hangingPunct="1"/>
            <a:r>
              <a:rPr lang="en-US" altLang="zh-CN" dirty="0" smtClean="0">
                <a:ea typeface="SimSun" panose="02010600030101010101" pitchFamily="2" charset="-122"/>
              </a:rPr>
              <a:t>Graph Representation Learning</a:t>
            </a:r>
            <a:endParaRPr lang="en-US" altLang="zh-CN" dirty="0">
              <a:ea typeface="SimSun" panose="02010600030101010101" pitchFamily="2" charset="-122"/>
            </a:endParaRPr>
          </a:p>
        </p:txBody>
      </p:sp>
      <p:sp>
        <p:nvSpPr>
          <p:cNvPr id="61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981200"/>
            <a:ext cx="8458200" cy="5352919"/>
          </a:xfrm>
          <a:noFill/>
        </p:spPr>
        <p:txBody>
          <a:bodyPr lIns="92075" tIns="46038" rIns="92075" bIns="46038"/>
          <a:lstStyle/>
          <a:p>
            <a:pPr eaLnBrk="1" hangingPunct="1">
              <a:lnSpc>
                <a:spcPct val="200000"/>
              </a:lnSpc>
            </a:pPr>
            <a:r>
              <a:rPr lang="en-US" altLang="zh-CN" dirty="0">
                <a:ea typeface="SimSun" panose="02010600030101010101" pitchFamily="2" charset="-122"/>
              </a:rPr>
              <a:t>Classic graph representation learning</a:t>
            </a:r>
          </a:p>
          <a:p>
            <a:pPr lvl="1" eaLnBrk="1" hangingPunct="1">
              <a:lnSpc>
                <a:spcPct val="200000"/>
              </a:lnSpc>
            </a:pPr>
            <a:r>
              <a:rPr lang="en-US" altLang="zh-CN" dirty="0" smtClean="0"/>
              <a:t>Matrix factorization</a:t>
            </a:r>
            <a:endParaRPr lang="en-US" altLang="zh-CN" u="sng" dirty="0" smtClean="0"/>
          </a:p>
          <a:p>
            <a:pPr lvl="1" eaLnBrk="1" hangingPunct="1">
              <a:lnSpc>
                <a:spcPct val="200000"/>
              </a:lnSpc>
            </a:pPr>
            <a:r>
              <a:rPr lang="en-US" altLang="zh-CN" dirty="0" smtClean="0"/>
              <a:t>Random walk</a:t>
            </a:r>
          </a:p>
          <a:p>
            <a:pPr marL="0" indent="0" eaLnBrk="1" hangingPunct="1">
              <a:lnSpc>
                <a:spcPct val="130000"/>
              </a:lnSpc>
              <a:buNone/>
            </a:pPr>
            <a:endParaRPr lang="en-US" altLang="zh-CN" dirty="0" smtClean="0"/>
          </a:p>
          <a:p>
            <a:pPr lvl="1" eaLnBrk="1" hangingPunct="1">
              <a:lnSpc>
                <a:spcPct val="130000"/>
              </a:lnSpc>
              <a:buFont typeface="Wingdings" panose="05000000000000000000" pitchFamily="2" charset="2"/>
              <a:buChar char="l"/>
            </a:pPr>
            <a:endParaRPr lang="en-US" altLang="zh-CN" sz="2400" dirty="0" smtClean="0"/>
          </a:p>
        </p:txBody>
      </p:sp>
      <p:sp>
        <p:nvSpPr>
          <p:cNvPr id="5" name="矩形 4"/>
          <p:cNvSpPr/>
          <p:nvPr/>
        </p:nvSpPr>
        <p:spPr>
          <a:xfrm>
            <a:off x="187084" y="6409420"/>
            <a:ext cx="17846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/>
              <a:t>Slide </a:t>
            </a:r>
            <a:r>
              <a:rPr lang="en-US" altLang="zh-CN" sz="1200" dirty="0" smtClean="0"/>
              <a:t>from</a:t>
            </a:r>
            <a:r>
              <a:rPr lang="en-US" altLang="zh-CN" sz="1200" dirty="0" smtClean="0"/>
              <a:t> </a:t>
            </a:r>
            <a:r>
              <a:rPr lang="en-US" altLang="zh-CN" sz="1200" dirty="0" smtClean="0"/>
              <a:t>Sheng Zhou</a:t>
            </a:r>
            <a:r>
              <a:rPr lang="en-US" altLang="zh-CN" sz="1200" dirty="0" smtClean="0"/>
              <a:t> </a:t>
            </a:r>
            <a:endParaRPr lang="zh-CN" altLang="en-US" sz="1200" dirty="0"/>
          </a:p>
        </p:txBody>
      </p:sp>
      <p:sp>
        <p:nvSpPr>
          <p:cNvPr id="6" name="AutoShape 8"/>
          <p:cNvSpPr>
            <a:spLocks noChangeArrowheads="1"/>
          </p:cNvSpPr>
          <p:nvPr/>
        </p:nvSpPr>
        <p:spPr bwMode="auto">
          <a:xfrm rot="9803581">
            <a:off x="3993377" y="4208381"/>
            <a:ext cx="533400" cy="381000"/>
          </a:xfrm>
          <a:prstGeom prst="notchedRightArrow">
            <a:avLst>
              <a:gd name="adj1" fmla="val 50000"/>
              <a:gd name="adj2" fmla="val 35000"/>
            </a:avLst>
          </a:prstGeom>
          <a:solidFill>
            <a:srgbClr val="FF99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017423949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Number Placeholder 5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3F8C11D4-1108-4453-B776-D432A5A7140D}" type="slidenum">
              <a:rPr lang="en-US" altLang="zh-CN"/>
              <a:pPr eaLnBrk="1" hangingPunct="1"/>
              <a:t>37</a:t>
            </a:fld>
            <a:endParaRPr lang="en-US" altLang="zh-CN"/>
          </a:p>
        </p:txBody>
      </p:sp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228600"/>
            <a:ext cx="8783638" cy="762000"/>
          </a:xfrm>
          <a:noFill/>
        </p:spPr>
        <p:txBody>
          <a:bodyPr lIns="92075" tIns="46038" rIns="92075" bIns="46038"/>
          <a:lstStyle/>
          <a:p>
            <a:pPr eaLnBrk="1" hangingPunct="1"/>
            <a:r>
              <a:rPr lang="en-US" altLang="zh-CN" dirty="0" smtClean="0">
                <a:ea typeface="SimSun" panose="02010600030101010101" pitchFamily="2" charset="-122"/>
              </a:rPr>
              <a:t>Random Walk</a:t>
            </a:r>
            <a:endParaRPr lang="en-US" altLang="zh-CN" dirty="0">
              <a:ea typeface="SimSun" panose="02010600030101010101" pitchFamily="2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87084" y="6409420"/>
            <a:ext cx="17846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/>
              <a:t>Slide </a:t>
            </a:r>
            <a:r>
              <a:rPr lang="en-US" altLang="zh-CN" sz="1200" dirty="0" smtClean="0"/>
              <a:t>from</a:t>
            </a:r>
            <a:r>
              <a:rPr lang="en-US" altLang="zh-CN" sz="1200" dirty="0" smtClean="0"/>
              <a:t> </a:t>
            </a:r>
            <a:r>
              <a:rPr lang="en-US" altLang="zh-CN" sz="1200" dirty="0" smtClean="0"/>
              <a:t>Sheng Zhou</a:t>
            </a:r>
            <a:r>
              <a:rPr lang="en-US" altLang="zh-CN" sz="1200" dirty="0" smtClean="0"/>
              <a:t> </a:t>
            </a:r>
            <a:endParaRPr lang="zh-CN" altLang="en-US" sz="1200" dirty="0"/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Node representation via random walk</a:t>
            </a:r>
          </a:p>
          <a:p>
            <a:pPr lvl="1"/>
            <a:endParaRPr lang="en-US" altLang="zh-CN" dirty="0" smtClean="0"/>
          </a:p>
          <a:p>
            <a:pPr lvl="1"/>
            <a:r>
              <a:rPr lang="en-US" altLang="zh-CN" dirty="0" smtClean="0"/>
              <a:t>Performing random walk on graph to generate multiple sequences of nodes </a:t>
            </a:r>
          </a:p>
          <a:p>
            <a:pPr lvl="1"/>
            <a:endParaRPr lang="en-US" altLang="zh-CN" dirty="0"/>
          </a:p>
          <a:p>
            <a:pPr lvl="1"/>
            <a:r>
              <a:rPr lang="en-US" altLang="zh-CN" dirty="0" smtClean="0"/>
              <a:t>utilizing node2vec technique to get the node representation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61229164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Number Placeholder 5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3F8C11D4-1108-4453-B776-D432A5A7140D}" type="slidenum">
              <a:rPr lang="en-US" altLang="zh-CN"/>
              <a:pPr eaLnBrk="1" hangingPunct="1"/>
              <a:t>38</a:t>
            </a:fld>
            <a:endParaRPr lang="en-US" altLang="zh-CN"/>
          </a:p>
        </p:txBody>
      </p:sp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228600"/>
            <a:ext cx="8783638" cy="762000"/>
          </a:xfrm>
          <a:noFill/>
        </p:spPr>
        <p:txBody>
          <a:bodyPr lIns="92075" tIns="46038" rIns="92075" bIns="46038"/>
          <a:lstStyle/>
          <a:p>
            <a:pPr eaLnBrk="1" hangingPunct="1"/>
            <a:r>
              <a:rPr lang="en-US" altLang="zh-CN" dirty="0" smtClean="0">
                <a:ea typeface="SimSun" panose="02010600030101010101" pitchFamily="2" charset="-122"/>
              </a:rPr>
              <a:t>Random Walk</a:t>
            </a:r>
            <a:endParaRPr lang="en-US" altLang="zh-CN" dirty="0">
              <a:ea typeface="SimSun" panose="02010600030101010101" pitchFamily="2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87084" y="6409420"/>
            <a:ext cx="17846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/>
              <a:t>Slide </a:t>
            </a:r>
            <a:r>
              <a:rPr lang="en-US" altLang="zh-CN" sz="1200" dirty="0" smtClean="0"/>
              <a:t>from</a:t>
            </a:r>
            <a:r>
              <a:rPr lang="en-US" altLang="zh-CN" sz="1200" dirty="0" smtClean="0"/>
              <a:t> </a:t>
            </a:r>
            <a:r>
              <a:rPr lang="en-US" altLang="zh-CN" sz="1200" dirty="0" smtClean="0"/>
              <a:t>Sheng Zhou</a:t>
            </a:r>
            <a:r>
              <a:rPr lang="en-US" altLang="zh-CN" sz="1200" dirty="0" smtClean="0"/>
              <a:t> </a:t>
            </a:r>
            <a:endParaRPr lang="zh-CN" altLang="en-US" sz="12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内容占位符 1"/>
              <p:cNvSpPr>
                <a:spLocks noGrp="1"/>
              </p:cNvSpPr>
              <p:nvPr>
                <p:ph idx="1"/>
              </p:nvPr>
            </p:nvSpPr>
            <p:spPr>
              <a:xfrm>
                <a:off x="381000" y="1466719"/>
                <a:ext cx="8686800" cy="5257800"/>
              </a:xfrm>
            </p:spPr>
            <p:txBody>
              <a:bodyPr/>
              <a:lstStyle/>
              <a:p>
                <a:r>
                  <a:rPr lang="en-US" altLang="zh-CN" dirty="0" smtClean="0"/>
                  <a:t>Node2vec</a:t>
                </a:r>
              </a:p>
              <a:p>
                <a:pPr lvl="1"/>
                <a:r>
                  <a:rPr lang="en-US" altLang="zh-CN" sz="2400" dirty="0" smtClean="0"/>
                  <a:t>words are represented as continual low-dimensional vectors capturing semantic information</a:t>
                </a:r>
              </a:p>
              <a:p>
                <a:pPr lvl="1"/>
                <a:r>
                  <a:rPr lang="en-US" altLang="zh-CN" sz="2400" dirty="0" smtClean="0"/>
                  <a:t>Learning representation from the contexts (sentences)</a:t>
                </a:r>
              </a:p>
              <a:p>
                <a:pPr lvl="1"/>
                <a:endParaRPr lang="en-US" altLang="zh-CN" sz="2400" dirty="0" smtClean="0"/>
              </a:p>
              <a:p>
                <a:pPr lvl="1"/>
                <a:r>
                  <a:rPr lang="en-US" altLang="zh-CN" sz="2400" dirty="0" smtClean="0"/>
                  <a:t>Two types for learning word representation:</a:t>
                </a:r>
              </a:p>
              <a:p>
                <a:pPr lvl="2"/>
                <a:r>
                  <a:rPr lang="en-US" altLang="zh-CN" dirty="0" smtClean="0"/>
                  <a:t>CBOW: </a:t>
                </a:r>
                <a:r>
                  <a:rPr lang="en-US" altLang="zh-CN" dirty="0"/>
                  <a:t>Given the context of the </a:t>
                </a:r>
                <a:r>
                  <a:rPr lang="en-US" altLang="zh-CN" dirty="0" err="1" smtClean="0"/>
                  <a:t>word</a:t>
                </a:r>
                <a14:m>
                  <m:oMath xmlns:m="http://schemas.openxmlformats.org/officeDocument/2006/math">
                    <m:r>
                      <a:rPr lang="en-US" altLang="zh-CN" b="0" i="0" dirty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CN" dirty="0" smtClean="0"/>
                  <a:t>, </a:t>
                </a:r>
                <a:r>
                  <a:rPr lang="en-US" altLang="zh-CN" dirty="0"/>
                  <a:t>which includes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altLang="zh-CN" dirty="0" smtClean="0"/>
                  <a:t>, </a:t>
                </a:r>
                <a:r>
                  <a:rPr lang="en-US" altLang="zh-CN" dirty="0"/>
                  <a:t>...,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altLang="zh-CN" dirty="0" smtClean="0"/>
                  <a:t>, </a:t>
                </a:r>
                <a:r>
                  <a:rPr lang="en-US" altLang="zh-CN" dirty="0"/>
                  <a:t>...,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altLang="zh-CN" dirty="0" smtClean="0"/>
                  <a:t>, predict </a:t>
                </a:r>
                <a:r>
                  <a:rPr lang="en-US" altLang="zh-CN" dirty="0"/>
                  <a:t>the current word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CN" dirty="0" smtClean="0"/>
                  <a:t>.</a:t>
                </a:r>
              </a:p>
              <a:p>
                <a:pPr lvl="2"/>
                <a:r>
                  <a:rPr lang="en-US" altLang="zh-CN" dirty="0" smtClean="0"/>
                  <a:t>Skip-gram: Given the </a:t>
                </a:r>
                <a:r>
                  <a:rPr lang="en-US" altLang="zh-CN" dirty="0"/>
                  <a:t>word</a:t>
                </a:r>
                <a14:m>
                  <m:oMath xmlns:m="http://schemas.openxmlformats.org/officeDocument/2006/math">
                    <m:r>
                      <a:rPr lang="en-US" altLang="zh-CN" dirty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CN" dirty="0"/>
                  <a:t>, </a:t>
                </a:r>
                <a:r>
                  <a:rPr lang="en-US" altLang="zh-CN" dirty="0" smtClean="0"/>
                  <a:t>predict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altLang="zh-CN" dirty="0"/>
                  <a:t>, </a:t>
                </a:r>
                <a:r>
                  <a:rPr lang="en-US" altLang="zh-CN" dirty="0"/>
                  <a:t>...,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altLang="zh-CN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altLang="zh-CN" dirty="0"/>
                  <a:t>, </a:t>
                </a:r>
                <a:r>
                  <a:rPr lang="en-US" altLang="zh-CN" dirty="0"/>
                  <a:t>...,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altLang="zh-CN" dirty="0" smtClean="0"/>
                  <a:t>.</a:t>
                </a:r>
                <a:endParaRPr lang="en-US" altLang="zh-CN" dirty="0"/>
              </a:p>
              <a:p>
                <a:pPr lvl="2"/>
                <a:endParaRPr lang="en-US" altLang="zh-CN" dirty="0" smtClean="0"/>
              </a:p>
              <a:p>
                <a:pPr lvl="1"/>
                <a:endParaRPr lang="en-US" altLang="zh-CN" dirty="0" smtClean="0"/>
              </a:p>
              <a:p>
                <a:pPr lvl="1"/>
                <a:endParaRPr lang="en-US" altLang="zh-CN" dirty="0" smtClean="0"/>
              </a:p>
            </p:txBody>
          </p:sp>
        </mc:Choice>
        <mc:Fallback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1000" y="1466719"/>
                <a:ext cx="8686800" cy="5257800"/>
              </a:xfrm>
              <a:blipFill>
                <a:blip r:embed="rId3"/>
                <a:stretch>
                  <a:fillRect l="-351" t="-1160" r="-168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44538071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Number Placeholder 5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3F8C11D4-1108-4453-B776-D432A5A7140D}" type="slidenum">
              <a:rPr lang="en-US" altLang="zh-CN"/>
              <a:pPr eaLnBrk="1" hangingPunct="1"/>
              <a:t>39</a:t>
            </a:fld>
            <a:endParaRPr lang="en-US" altLang="zh-CN"/>
          </a:p>
        </p:txBody>
      </p:sp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228600"/>
            <a:ext cx="8783638" cy="762000"/>
          </a:xfrm>
          <a:noFill/>
        </p:spPr>
        <p:txBody>
          <a:bodyPr lIns="92075" tIns="46038" rIns="92075" bIns="46038"/>
          <a:lstStyle/>
          <a:p>
            <a:pPr eaLnBrk="1" hangingPunct="1"/>
            <a:r>
              <a:rPr lang="en-US" altLang="zh-CN" dirty="0" smtClean="0">
                <a:ea typeface="SimSun" panose="02010600030101010101" pitchFamily="2" charset="-122"/>
              </a:rPr>
              <a:t>Random Walk</a:t>
            </a:r>
            <a:endParaRPr lang="en-US" altLang="zh-CN" dirty="0">
              <a:ea typeface="SimSun" panose="02010600030101010101" pitchFamily="2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87084" y="6409420"/>
            <a:ext cx="17846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/>
              <a:t>Slide </a:t>
            </a:r>
            <a:r>
              <a:rPr lang="en-US" altLang="zh-CN" sz="1200" dirty="0" smtClean="0"/>
              <a:t>from</a:t>
            </a:r>
            <a:r>
              <a:rPr lang="en-US" altLang="zh-CN" sz="1200" dirty="0" smtClean="0"/>
              <a:t> </a:t>
            </a:r>
            <a:r>
              <a:rPr lang="en-US" altLang="zh-CN" sz="1200" dirty="0" smtClean="0"/>
              <a:t>Sheng Zhou</a:t>
            </a:r>
            <a:r>
              <a:rPr lang="en-US" altLang="zh-CN" sz="1200" dirty="0" smtClean="0"/>
              <a:t> </a:t>
            </a:r>
            <a:endParaRPr lang="zh-CN" altLang="en-US" sz="1200" dirty="0"/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274638" y="1371600"/>
            <a:ext cx="8686800" cy="5257800"/>
          </a:xfrm>
        </p:spPr>
        <p:txBody>
          <a:bodyPr/>
          <a:lstStyle/>
          <a:p>
            <a:r>
              <a:rPr lang="en-US" altLang="zh-CN" dirty="0" smtClean="0"/>
              <a:t>CBOW and Skip-gram:</a:t>
            </a:r>
          </a:p>
          <a:p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endParaRPr lang="en-US" altLang="zh-CN" dirty="0" smtClean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/>
          <a:srcRect b="14266"/>
          <a:stretch/>
        </p:blipFill>
        <p:spPr>
          <a:xfrm>
            <a:off x="800100" y="2017795"/>
            <a:ext cx="7488238" cy="412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545051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Number Placeholder 5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3F8C11D4-1108-4453-B776-D432A5A7140D}" type="slidenum">
              <a:rPr lang="en-US" altLang="zh-CN"/>
              <a:pPr eaLnBrk="1" hangingPunct="1"/>
              <a:t>4</a:t>
            </a:fld>
            <a:endParaRPr lang="en-US" altLang="zh-CN"/>
          </a:p>
        </p:txBody>
      </p:sp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228600"/>
            <a:ext cx="8783638" cy="762000"/>
          </a:xfrm>
          <a:noFill/>
        </p:spPr>
        <p:txBody>
          <a:bodyPr lIns="92075" tIns="46038" rIns="92075" bIns="46038"/>
          <a:lstStyle/>
          <a:p>
            <a:pPr eaLnBrk="1" hangingPunct="1"/>
            <a:r>
              <a:rPr lang="en-US" altLang="zh-CN" dirty="0" smtClean="0">
                <a:ea typeface="SimSun" panose="02010600030101010101" pitchFamily="2" charset="-122"/>
              </a:rPr>
              <a:t>Why graph mining?</a:t>
            </a:r>
            <a:endParaRPr lang="en-US" altLang="zh-CN" dirty="0">
              <a:ea typeface="SimSun" panose="02010600030101010101" pitchFamily="2" charset="-122"/>
            </a:endParaRP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381000" y="1371600"/>
            <a:ext cx="83058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en-US" altLang="zh-CN" sz="2400" kern="0" dirty="0" smtClean="0"/>
              <a:t>Anomaly detection</a:t>
            </a:r>
            <a:endParaRPr lang="en-US" altLang="zh-CN" sz="2400" kern="0" dirty="0" smtClean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2743200"/>
            <a:ext cx="8915400" cy="288309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187084" y="6409420"/>
            <a:ext cx="17846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/>
              <a:t>Slide </a:t>
            </a:r>
            <a:r>
              <a:rPr lang="en-US" altLang="zh-CN" sz="1200" dirty="0" smtClean="0"/>
              <a:t>from</a:t>
            </a:r>
            <a:r>
              <a:rPr lang="en-US" altLang="zh-CN" sz="1200" dirty="0" smtClean="0"/>
              <a:t> </a:t>
            </a:r>
            <a:r>
              <a:rPr lang="en-US" altLang="zh-CN" sz="1200" dirty="0" smtClean="0"/>
              <a:t>Sheng Zhou</a:t>
            </a:r>
            <a:r>
              <a:rPr lang="en-US" altLang="zh-CN" sz="1200" dirty="0" smtClean="0"/>
              <a:t> 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316118262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Number Placeholder 5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3F8C11D4-1108-4453-B776-D432A5A7140D}" type="slidenum">
              <a:rPr lang="en-US" altLang="zh-CN"/>
              <a:pPr eaLnBrk="1" hangingPunct="1"/>
              <a:t>40</a:t>
            </a:fld>
            <a:endParaRPr lang="en-US" altLang="zh-CN"/>
          </a:p>
        </p:txBody>
      </p:sp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228600"/>
            <a:ext cx="8783638" cy="762000"/>
          </a:xfrm>
          <a:noFill/>
        </p:spPr>
        <p:txBody>
          <a:bodyPr lIns="92075" tIns="46038" rIns="92075" bIns="46038"/>
          <a:lstStyle/>
          <a:p>
            <a:pPr eaLnBrk="1" hangingPunct="1"/>
            <a:r>
              <a:rPr lang="en-US" altLang="zh-CN" dirty="0" smtClean="0">
                <a:ea typeface="SimSun" panose="02010600030101010101" pitchFamily="2" charset="-122"/>
              </a:rPr>
              <a:t>Random Walk</a:t>
            </a:r>
            <a:endParaRPr lang="en-US" altLang="zh-CN" dirty="0">
              <a:ea typeface="SimSun" panose="02010600030101010101" pitchFamily="2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87084" y="6409420"/>
            <a:ext cx="17846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/>
              <a:t>Slide </a:t>
            </a:r>
            <a:r>
              <a:rPr lang="en-US" altLang="zh-CN" sz="1200" dirty="0" smtClean="0"/>
              <a:t>from</a:t>
            </a:r>
            <a:r>
              <a:rPr lang="en-US" altLang="zh-CN" sz="1200" dirty="0" smtClean="0"/>
              <a:t> </a:t>
            </a:r>
            <a:r>
              <a:rPr lang="en-US" altLang="zh-CN" sz="1200" dirty="0" smtClean="0"/>
              <a:t>Sheng Zhou</a:t>
            </a:r>
            <a:r>
              <a:rPr lang="en-US" altLang="zh-CN" sz="1200" dirty="0" smtClean="0"/>
              <a:t> </a:t>
            </a:r>
            <a:endParaRPr lang="zh-CN" altLang="en-US" sz="12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内容占位符 1"/>
              <p:cNvSpPr>
                <a:spLocks noGrp="1"/>
              </p:cNvSpPr>
              <p:nvPr>
                <p:ph idx="1"/>
              </p:nvPr>
            </p:nvSpPr>
            <p:spPr>
              <a:xfrm>
                <a:off x="274638" y="1371600"/>
                <a:ext cx="4830762" cy="5257800"/>
              </a:xfrm>
            </p:spPr>
            <p:txBody>
              <a:bodyPr/>
              <a:lstStyle/>
              <a:p>
                <a:r>
                  <a:rPr lang="en-US" altLang="zh-CN" dirty="0" smtClean="0"/>
                  <a:t>CBOW:</a:t>
                </a:r>
              </a:p>
              <a:p>
                <a:pPr lvl="1"/>
                <a:r>
                  <a:rPr lang="en-US" altLang="zh-CN" sz="2400" dirty="0" smtClean="0"/>
                  <a:t>Input: one-hot vectors (ID) of the contexts (C is the number of words in Contexts)</a:t>
                </a:r>
              </a:p>
              <a:p>
                <a:pPr lvl="1"/>
                <a:endParaRPr lang="en-US" altLang="zh-CN" sz="2400" dirty="0"/>
              </a:p>
              <a:p>
                <a:pPr lvl="1"/>
                <a:r>
                  <a:rPr lang="en-US" altLang="zh-CN" sz="2400" dirty="0" smtClean="0"/>
                  <a:t>One-hot vectors of contexts are </a:t>
                </a:r>
                <a:r>
                  <a:rPr lang="en-US" altLang="zh-CN" sz="2400" dirty="0"/>
                  <a:t>multiplied by a </a:t>
                </a:r>
                <a:r>
                  <a:rPr lang="en-US" altLang="zh-CN" sz="2400" dirty="0" smtClean="0"/>
                  <a:t>matrix 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endParaRPr lang="en-US" altLang="zh-CN" sz="2400" dirty="0" smtClean="0"/>
              </a:p>
              <a:p>
                <a:pPr lvl="1"/>
                <a:endParaRPr lang="en-US" altLang="zh-CN" sz="2400" dirty="0"/>
              </a:p>
              <a:p>
                <a:pPr lvl="1"/>
                <a:r>
                  <a:rPr lang="en-US" altLang="zh-CN" sz="2400" dirty="0" smtClean="0"/>
                  <a:t>Average these vectors to get the latent vector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altLang="zh-CN" sz="2400" dirty="0" smtClean="0"/>
              </a:p>
              <a:p>
                <a:pPr lvl="1"/>
                <a:endParaRPr lang="en-US" altLang="zh-CN" dirty="0" smtClean="0"/>
              </a:p>
              <a:p>
                <a:pPr lvl="1"/>
                <a:endParaRPr lang="en-US" altLang="zh-CN" dirty="0" smtClean="0"/>
              </a:p>
            </p:txBody>
          </p:sp>
        </mc:Choice>
        <mc:Fallback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4638" y="1371600"/>
                <a:ext cx="4830762" cy="5257800"/>
              </a:xfrm>
              <a:blipFill>
                <a:blip r:embed="rId3"/>
                <a:stretch>
                  <a:fillRect l="-504" t="-10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3787" y="1447800"/>
            <a:ext cx="3550501" cy="4762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236167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Number Placeholder 5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3F8C11D4-1108-4453-B776-D432A5A7140D}" type="slidenum">
              <a:rPr lang="en-US" altLang="zh-CN"/>
              <a:pPr eaLnBrk="1" hangingPunct="1"/>
              <a:t>41</a:t>
            </a:fld>
            <a:endParaRPr lang="en-US" altLang="zh-CN"/>
          </a:p>
        </p:txBody>
      </p:sp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228600"/>
            <a:ext cx="8783638" cy="762000"/>
          </a:xfrm>
          <a:noFill/>
        </p:spPr>
        <p:txBody>
          <a:bodyPr lIns="92075" tIns="46038" rIns="92075" bIns="46038"/>
          <a:lstStyle/>
          <a:p>
            <a:pPr eaLnBrk="1" hangingPunct="1"/>
            <a:r>
              <a:rPr lang="en-US" altLang="zh-CN" dirty="0" smtClean="0">
                <a:ea typeface="SimSun" panose="02010600030101010101" pitchFamily="2" charset="-122"/>
              </a:rPr>
              <a:t>Random Walk</a:t>
            </a:r>
            <a:endParaRPr lang="en-US" altLang="zh-CN" dirty="0">
              <a:ea typeface="SimSun" panose="02010600030101010101" pitchFamily="2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87084" y="6409420"/>
            <a:ext cx="17846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/>
              <a:t>Slide </a:t>
            </a:r>
            <a:r>
              <a:rPr lang="en-US" altLang="zh-CN" sz="1200" dirty="0" smtClean="0"/>
              <a:t>from</a:t>
            </a:r>
            <a:r>
              <a:rPr lang="en-US" altLang="zh-CN" sz="1200" dirty="0" smtClean="0"/>
              <a:t> </a:t>
            </a:r>
            <a:r>
              <a:rPr lang="en-US" altLang="zh-CN" sz="1200" dirty="0" smtClean="0"/>
              <a:t>Sheng Zhou</a:t>
            </a:r>
            <a:r>
              <a:rPr lang="en-US" altLang="zh-CN" sz="1200" dirty="0" smtClean="0"/>
              <a:t> </a:t>
            </a:r>
            <a:endParaRPr lang="zh-CN" altLang="en-US" sz="12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内容占位符 1"/>
              <p:cNvSpPr>
                <a:spLocks noGrp="1"/>
              </p:cNvSpPr>
              <p:nvPr>
                <p:ph idx="1"/>
              </p:nvPr>
            </p:nvSpPr>
            <p:spPr>
              <a:xfrm>
                <a:off x="357925" y="1409700"/>
                <a:ext cx="4983162" cy="5257800"/>
              </a:xfrm>
            </p:spPr>
            <p:txBody>
              <a:bodyPr/>
              <a:lstStyle/>
              <a:p>
                <a:r>
                  <a:rPr lang="en-US" altLang="zh-CN" dirty="0" smtClean="0"/>
                  <a:t>CBOW: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sz="2400" dirty="0" smtClean="0"/>
                  <a:t> is multiplied by a matrix W’ and then transformed using the </a:t>
                </a:r>
                <a:r>
                  <a:rPr lang="en-US" altLang="zh-CN" sz="2400" dirty="0" err="1" smtClean="0"/>
                  <a:t>softmax</a:t>
                </a:r>
                <a:r>
                  <a:rPr lang="en-US" altLang="zh-CN" sz="2400" dirty="0" smtClean="0"/>
                  <a:t> function to get the prediction probability of words.</a:t>
                </a:r>
              </a:p>
              <a:p>
                <a:pPr lvl="1"/>
                <a:endParaRPr lang="en-US" altLang="zh-CN" sz="2400" dirty="0"/>
              </a:p>
              <a:p>
                <a:pPr lvl="1"/>
                <a:r>
                  <a:rPr lang="en-US" altLang="zh-CN" sz="2400" dirty="0" smtClean="0"/>
                  <a:t>Optimizes the model with:</a:t>
                </a:r>
              </a:p>
              <a:p>
                <a:pPr lvl="1"/>
                <a:endParaRPr lang="en-US" altLang="zh-CN" sz="2400" dirty="0"/>
              </a:p>
              <a:p>
                <a:pPr lvl="1"/>
                <a:endParaRPr lang="en-US" altLang="zh-CN" sz="2400" dirty="0" smtClean="0"/>
              </a:p>
              <a:p>
                <a:pPr lvl="1"/>
                <a:endParaRPr lang="en-US" altLang="zh-CN" dirty="0" smtClean="0"/>
              </a:p>
              <a:p>
                <a:pPr lvl="1"/>
                <a:endParaRPr lang="en-US" altLang="zh-CN" dirty="0" smtClean="0"/>
              </a:p>
            </p:txBody>
          </p:sp>
        </mc:Choice>
        <mc:Fallback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57925" y="1409700"/>
                <a:ext cx="4983162" cy="5257800"/>
              </a:xfrm>
              <a:blipFill>
                <a:blip r:embed="rId3"/>
                <a:stretch>
                  <a:fillRect l="-612" t="-1043" r="-7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3787" y="1447800"/>
            <a:ext cx="3550501" cy="4762119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6025" y="4648200"/>
            <a:ext cx="4733925" cy="84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616469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Number Placeholder 5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3F8C11D4-1108-4453-B776-D432A5A7140D}" type="slidenum">
              <a:rPr lang="en-US" altLang="zh-CN"/>
              <a:pPr eaLnBrk="1" hangingPunct="1"/>
              <a:t>42</a:t>
            </a:fld>
            <a:endParaRPr lang="en-US" altLang="zh-CN"/>
          </a:p>
        </p:txBody>
      </p:sp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228600"/>
            <a:ext cx="8783638" cy="762000"/>
          </a:xfrm>
          <a:noFill/>
        </p:spPr>
        <p:txBody>
          <a:bodyPr lIns="92075" tIns="46038" rIns="92075" bIns="46038"/>
          <a:lstStyle/>
          <a:p>
            <a:pPr eaLnBrk="1" hangingPunct="1"/>
            <a:r>
              <a:rPr lang="en-US" altLang="zh-CN" dirty="0" smtClean="0">
                <a:ea typeface="SimSun" panose="02010600030101010101" pitchFamily="2" charset="-122"/>
              </a:rPr>
              <a:t>Random Walk</a:t>
            </a:r>
            <a:endParaRPr lang="en-US" altLang="zh-CN" dirty="0">
              <a:ea typeface="SimSun" panose="02010600030101010101" pitchFamily="2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87084" y="6409420"/>
            <a:ext cx="17846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/>
              <a:t>Slide </a:t>
            </a:r>
            <a:r>
              <a:rPr lang="en-US" altLang="zh-CN" sz="1200" dirty="0" smtClean="0"/>
              <a:t>from</a:t>
            </a:r>
            <a:r>
              <a:rPr lang="en-US" altLang="zh-CN" sz="1200" dirty="0" smtClean="0"/>
              <a:t> </a:t>
            </a:r>
            <a:r>
              <a:rPr lang="en-US" altLang="zh-CN" sz="1200" dirty="0" smtClean="0"/>
              <a:t>Sheng Zhou</a:t>
            </a:r>
            <a:r>
              <a:rPr lang="en-US" altLang="zh-CN" sz="1200" dirty="0" smtClean="0"/>
              <a:t> </a:t>
            </a:r>
            <a:endParaRPr lang="zh-CN" altLang="en-US" sz="1200" dirty="0"/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357925" y="1409700"/>
            <a:ext cx="4983162" cy="5257800"/>
          </a:xfrm>
        </p:spPr>
        <p:txBody>
          <a:bodyPr/>
          <a:lstStyle/>
          <a:p>
            <a:r>
              <a:rPr lang="en-US" altLang="zh-CN" dirty="0" smtClean="0"/>
              <a:t>Skip-gram:</a:t>
            </a:r>
          </a:p>
          <a:p>
            <a:pPr lvl="1"/>
            <a:r>
              <a:rPr lang="en-US" altLang="zh-CN" sz="2400" dirty="0" smtClean="0"/>
              <a:t>Utilize the current word to predict the contexts.</a:t>
            </a:r>
          </a:p>
          <a:p>
            <a:pPr lvl="1"/>
            <a:endParaRPr lang="en-US" altLang="zh-CN" sz="2400" dirty="0"/>
          </a:p>
          <a:p>
            <a:pPr lvl="1"/>
            <a:r>
              <a:rPr lang="en-US" altLang="zh-CN" sz="2400" dirty="0" smtClean="0"/>
              <a:t>Optimizes the model with:</a:t>
            </a:r>
          </a:p>
          <a:p>
            <a:pPr lvl="1"/>
            <a:endParaRPr lang="en-US" altLang="zh-CN" sz="2400" dirty="0"/>
          </a:p>
          <a:p>
            <a:pPr lvl="1"/>
            <a:endParaRPr lang="en-US" altLang="zh-CN" sz="2400" dirty="0" smtClean="0"/>
          </a:p>
          <a:p>
            <a:pPr lvl="1"/>
            <a:endParaRPr lang="en-US" altLang="zh-CN" dirty="0" smtClean="0"/>
          </a:p>
          <a:p>
            <a:pPr lvl="1"/>
            <a:endParaRPr lang="en-US" altLang="zh-CN" dirty="0" smtClean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0200" y="1331082"/>
            <a:ext cx="3771163" cy="504658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084" y="4191000"/>
            <a:ext cx="5229225" cy="1182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767763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Number Placeholder 5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3F8C11D4-1108-4453-B776-D432A5A7140D}" type="slidenum">
              <a:rPr lang="en-US" altLang="zh-CN"/>
              <a:pPr eaLnBrk="1" hangingPunct="1"/>
              <a:t>43</a:t>
            </a:fld>
            <a:endParaRPr lang="en-US" altLang="zh-CN"/>
          </a:p>
        </p:txBody>
      </p:sp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228600"/>
            <a:ext cx="8783638" cy="762000"/>
          </a:xfrm>
          <a:noFill/>
        </p:spPr>
        <p:txBody>
          <a:bodyPr lIns="92075" tIns="46038" rIns="92075" bIns="46038"/>
          <a:lstStyle/>
          <a:p>
            <a:pPr eaLnBrk="1" hangingPunct="1"/>
            <a:r>
              <a:rPr lang="en-US" altLang="zh-CN" dirty="0" smtClean="0">
                <a:ea typeface="SimSun" panose="02010600030101010101" pitchFamily="2" charset="-122"/>
              </a:rPr>
              <a:t>Random Walk</a:t>
            </a:r>
            <a:endParaRPr lang="en-US" altLang="zh-CN" dirty="0">
              <a:ea typeface="SimSun" panose="02010600030101010101" pitchFamily="2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87084" y="6409420"/>
            <a:ext cx="17846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/>
              <a:t>Slide </a:t>
            </a:r>
            <a:r>
              <a:rPr lang="en-US" altLang="zh-CN" sz="1200" dirty="0" smtClean="0"/>
              <a:t>from</a:t>
            </a:r>
            <a:r>
              <a:rPr lang="en-US" altLang="zh-CN" sz="1200" dirty="0" smtClean="0"/>
              <a:t> </a:t>
            </a:r>
            <a:r>
              <a:rPr lang="en-US" altLang="zh-CN" sz="1200" dirty="0" smtClean="0"/>
              <a:t>Sheng Zhou</a:t>
            </a:r>
            <a:r>
              <a:rPr lang="en-US" altLang="zh-CN" sz="1200" dirty="0" smtClean="0"/>
              <a:t> </a:t>
            </a:r>
            <a:endParaRPr lang="zh-CN" altLang="en-US" sz="1200" dirty="0"/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357924" y="1409700"/>
            <a:ext cx="8709875" cy="5257800"/>
          </a:xfrm>
        </p:spPr>
        <p:txBody>
          <a:bodyPr/>
          <a:lstStyle/>
          <a:p>
            <a:r>
              <a:rPr lang="en-US" altLang="zh-CN" dirty="0"/>
              <a:t>F</a:t>
            </a:r>
            <a:r>
              <a:rPr lang="en-US" altLang="zh-CN" dirty="0" smtClean="0"/>
              <a:t>rom </a:t>
            </a:r>
            <a:r>
              <a:rPr lang="en-US" altLang="zh-CN" dirty="0"/>
              <a:t>the perspective of co-occurring </a:t>
            </a:r>
            <a:r>
              <a:rPr lang="en-US" altLang="zh-CN" dirty="0" smtClean="0"/>
              <a:t>words, Skip-gram optimizes:</a:t>
            </a:r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r>
              <a:rPr lang="en-US" altLang="zh-CN" dirty="0" smtClean="0"/>
              <a:t>Due to the large-scale of the space of words, two strategies are proposed for acceleration:</a:t>
            </a:r>
          </a:p>
          <a:p>
            <a:pPr lvl="1"/>
            <a:r>
              <a:rPr lang="en-US" altLang="zh-CN" dirty="0"/>
              <a:t>Hierarchical </a:t>
            </a:r>
            <a:r>
              <a:rPr lang="en-US" altLang="zh-CN" dirty="0" err="1" smtClean="0"/>
              <a:t>softmax</a:t>
            </a:r>
            <a:endParaRPr lang="en-US" altLang="zh-CN" dirty="0" smtClean="0"/>
          </a:p>
          <a:p>
            <a:pPr lvl="1"/>
            <a:r>
              <a:rPr lang="en-US" altLang="zh-CN" dirty="0"/>
              <a:t>Negative Sampling </a:t>
            </a: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pPr lvl="1"/>
            <a:endParaRPr lang="en-US" altLang="zh-CN" sz="2400" dirty="0"/>
          </a:p>
          <a:p>
            <a:pPr lvl="1"/>
            <a:endParaRPr lang="en-US" altLang="zh-CN" sz="2400" dirty="0" smtClean="0"/>
          </a:p>
          <a:p>
            <a:pPr lvl="1"/>
            <a:endParaRPr lang="en-US" altLang="zh-CN" dirty="0" smtClean="0"/>
          </a:p>
          <a:p>
            <a:pPr lvl="1"/>
            <a:endParaRPr lang="en-US" altLang="zh-CN" dirty="0" smtClean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2438400"/>
            <a:ext cx="6696075" cy="1853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408730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Number Placeholder 5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3F8C11D4-1108-4453-B776-D432A5A7140D}" type="slidenum">
              <a:rPr lang="en-US" altLang="zh-CN"/>
              <a:pPr eaLnBrk="1" hangingPunct="1"/>
              <a:t>44</a:t>
            </a:fld>
            <a:endParaRPr lang="en-US" altLang="zh-CN"/>
          </a:p>
        </p:txBody>
      </p:sp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228600"/>
            <a:ext cx="8783638" cy="762000"/>
          </a:xfrm>
          <a:noFill/>
        </p:spPr>
        <p:txBody>
          <a:bodyPr lIns="92075" tIns="46038" rIns="92075" bIns="46038"/>
          <a:lstStyle/>
          <a:p>
            <a:pPr eaLnBrk="1" hangingPunct="1"/>
            <a:r>
              <a:rPr lang="en-US" altLang="zh-CN" dirty="0" smtClean="0">
                <a:ea typeface="SimSun" panose="02010600030101010101" pitchFamily="2" charset="-122"/>
              </a:rPr>
              <a:t>Random Walk</a:t>
            </a:r>
            <a:endParaRPr lang="en-US" altLang="zh-CN" dirty="0">
              <a:ea typeface="SimSun" panose="02010600030101010101" pitchFamily="2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87084" y="6409420"/>
            <a:ext cx="17846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/>
              <a:t>Slide </a:t>
            </a:r>
            <a:r>
              <a:rPr lang="en-US" altLang="zh-CN" sz="1200" dirty="0" smtClean="0"/>
              <a:t>from</a:t>
            </a:r>
            <a:r>
              <a:rPr lang="en-US" altLang="zh-CN" sz="1200" dirty="0" smtClean="0"/>
              <a:t> </a:t>
            </a:r>
            <a:r>
              <a:rPr lang="en-US" altLang="zh-CN" sz="1200" dirty="0" smtClean="0"/>
              <a:t>Sheng Zhou</a:t>
            </a:r>
            <a:r>
              <a:rPr lang="en-US" altLang="zh-CN" sz="1200" dirty="0" smtClean="0"/>
              <a:t> </a:t>
            </a:r>
            <a:endParaRPr lang="zh-CN" altLang="en-US" sz="1200" dirty="0"/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34125" y="1828800"/>
            <a:ext cx="8709875" cy="5257800"/>
          </a:xfrm>
        </p:spPr>
        <p:txBody>
          <a:bodyPr/>
          <a:lstStyle/>
          <a:p>
            <a:r>
              <a:rPr lang="en-US" altLang="zh-CN" dirty="0" smtClean="0"/>
              <a:t>word2vec </a:t>
            </a:r>
            <a:r>
              <a:rPr lang="en-US" altLang="zh-CN" dirty="0"/>
              <a:t>utilizes skip-gram with </a:t>
            </a:r>
            <a:r>
              <a:rPr lang="en-US" altLang="zh-CN" dirty="0" smtClean="0"/>
              <a:t>negative-sampling:</a:t>
            </a:r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pPr marL="0" indent="0">
              <a:buNone/>
            </a:pP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pPr lvl="1"/>
            <a:endParaRPr lang="en-US" altLang="zh-CN" sz="2400" dirty="0"/>
          </a:p>
          <a:p>
            <a:pPr lvl="1"/>
            <a:endParaRPr lang="en-US" altLang="zh-CN" sz="2400" dirty="0" smtClean="0"/>
          </a:p>
          <a:p>
            <a:pPr lvl="1"/>
            <a:endParaRPr lang="en-US" altLang="zh-CN" dirty="0" smtClean="0"/>
          </a:p>
          <a:p>
            <a:pPr lvl="1"/>
            <a:endParaRPr lang="en-US" altLang="zh-CN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3013482"/>
            <a:ext cx="6715125" cy="1808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778678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Number Placeholder 5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3F8C11D4-1108-4453-B776-D432A5A7140D}" type="slidenum">
              <a:rPr lang="en-US" altLang="zh-CN"/>
              <a:pPr eaLnBrk="1" hangingPunct="1"/>
              <a:t>45</a:t>
            </a:fld>
            <a:endParaRPr lang="en-US" altLang="zh-CN"/>
          </a:p>
        </p:txBody>
      </p:sp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228600"/>
            <a:ext cx="8783638" cy="762000"/>
          </a:xfrm>
          <a:noFill/>
        </p:spPr>
        <p:txBody>
          <a:bodyPr lIns="92075" tIns="46038" rIns="92075" bIns="46038"/>
          <a:lstStyle/>
          <a:p>
            <a:pPr eaLnBrk="1" hangingPunct="1"/>
            <a:r>
              <a:rPr lang="en-US" altLang="zh-CN" dirty="0" smtClean="0">
                <a:ea typeface="SimSun" panose="02010600030101010101" pitchFamily="2" charset="-122"/>
              </a:rPr>
              <a:t>Random Walk</a:t>
            </a:r>
            <a:endParaRPr lang="en-US" altLang="zh-CN" dirty="0">
              <a:ea typeface="SimSun" panose="02010600030101010101" pitchFamily="2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87084" y="6409420"/>
            <a:ext cx="17846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/>
              <a:t>Slide </a:t>
            </a:r>
            <a:r>
              <a:rPr lang="en-US" altLang="zh-CN" sz="1200" dirty="0" smtClean="0"/>
              <a:t>from</a:t>
            </a:r>
            <a:r>
              <a:rPr lang="en-US" altLang="zh-CN" sz="1200" dirty="0" smtClean="0"/>
              <a:t> </a:t>
            </a:r>
            <a:r>
              <a:rPr lang="en-US" altLang="zh-CN" sz="1200" dirty="0" smtClean="0"/>
              <a:t>Sheng Zhou</a:t>
            </a:r>
            <a:r>
              <a:rPr lang="en-US" altLang="zh-CN" sz="1200" dirty="0" smtClean="0"/>
              <a:t> </a:t>
            </a:r>
            <a:endParaRPr lang="zh-CN" altLang="en-US" sz="1200" dirty="0"/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46825" y="1371600"/>
            <a:ext cx="8709875" cy="3276600"/>
          </a:xfrm>
        </p:spPr>
        <p:txBody>
          <a:bodyPr/>
          <a:lstStyle/>
          <a:p>
            <a:r>
              <a:rPr lang="en-US" altLang="zh-CN" dirty="0" err="1" smtClean="0"/>
              <a:t>DeepWalk</a:t>
            </a:r>
            <a:r>
              <a:rPr lang="en-US" altLang="zh-CN" dirty="0"/>
              <a:t> </a:t>
            </a:r>
            <a:r>
              <a:rPr lang="en-US" altLang="zh-CN" dirty="0" smtClean="0"/>
              <a:t>is on the basis of Word2vec with leveraging random walk to generate sequences of nodes</a:t>
            </a:r>
          </a:p>
          <a:p>
            <a:pPr lvl="1"/>
            <a:r>
              <a:rPr lang="en-US" altLang="zh-CN" dirty="0" smtClean="0"/>
              <a:t>The first deep-learning model on the graph</a:t>
            </a:r>
          </a:p>
          <a:p>
            <a:pPr lvl="1"/>
            <a:r>
              <a:rPr lang="en-US" altLang="zh-CN" dirty="0" smtClean="0"/>
              <a:t>Capture high-order neighbor relations: </a:t>
            </a:r>
          </a:p>
          <a:p>
            <a:pPr lvl="2"/>
            <a:r>
              <a:rPr lang="en-US" altLang="zh-CN" dirty="0" smtClean="0"/>
              <a:t>Graph neighbors -&gt; word contexts</a:t>
            </a:r>
          </a:p>
          <a:p>
            <a:pPr lvl="1"/>
            <a:r>
              <a:rPr lang="en-US" altLang="zh-CN" dirty="0" smtClean="0"/>
              <a:t>Unsupervised learning</a:t>
            </a:r>
          </a:p>
          <a:p>
            <a:pPr lvl="1"/>
            <a:r>
              <a:rPr lang="en-US" altLang="zh-CN" dirty="0" smtClean="0"/>
              <a:t>Easy parallelization</a:t>
            </a:r>
          </a:p>
          <a:p>
            <a:pPr lvl="1"/>
            <a:r>
              <a:rPr lang="en-US" altLang="zh-CN" dirty="0" smtClean="0"/>
              <a:t>Fast adaptation</a:t>
            </a:r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  <a:p>
            <a:endParaRPr lang="en-US" altLang="zh-CN" dirty="0"/>
          </a:p>
          <a:p>
            <a:pPr marL="0" indent="0">
              <a:buNone/>
            </a:pPr>
            <a:r>
              <a:rPr lang="en-US" altLang="zh-CN" dirty="0" smtClean="0"/>
              <a:t> </a:t>
            </a:r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pPr marL="0" indent="0">
              <a:buNone/>
            </a:pP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pPr lvl="1"/>
            <a:endParaRPr lang="en-US" altLang="zh-CN" sz="2400" dirty="0"/>
          </a:p>
          <a:p>
            <a:pPr lvl="1"/>
            <a:endParaRPr lang="en-US" altLang="zh-CN" sz="2400" dirty="0" smtClean="0"/>
          </a:p>
          <a:p>
            <a:pPr lvl="1"/>
            <a:endParaRPr lang="en-US" altLang="zh-CN" dirty="0" smtClean="0"/>
          </a:p>
          <a:p>
            <a:pPr lvl="1"/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912080160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Number Placeholder 5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3F8C11D4-1108-4453-B776-D432A5A7140D}" type="slidenum">
              <a:rPr lang="en-US" altLang="zh-CN"/>
              <a:pPr eaLnBrk="1" hangingPunct="1"/>
              <a:t>46</a:t>
            </a:fld>
            <a:endParaRPr lang="en-US" altLang="zh-CN"/>
          </a:p>
        </p:txBody>
      </p:sp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228600"/>
            <a:ext cx="8783638" cy="762000"/>
          </a:xfrm>
          <a:noFill/>
        </p:spPr>
        <p:txBody>
          <a:bodyPr lIns="92075" tIns="46038" rIns="92075" bIns="46038"/>
          <a:lstStyle/>
          <a:p>
            <a:pPr eaLnBrk="1" hangingPunct="1"/>
            <a:r>
              <a:rPr lang="en-US" altLang="zh-CN" dirty="0" smtClean="0">
                <a:ea typeface="SimSun" panose="02010600030101010101" pitchFamily="2" charset="-122"/>
              </a:rPr>
              <a:t>Random Walk</a:t>
            </a:r>
            <a:endParaRPr lang="en-US" altLang="zh-CN" dirty="0">
              <a:ea typeface="SimSun" panose="02010600030101010101" pitchFamily="2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87084" y="6409420"/>
            <a:ext cx="17846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/>
              <a:t>Slide </a:t>
            </a:r>
            <a:r>
              <a:rPr lang="en-US" altLang="zh-CN" sz="1200" dirty="0" smtClean="0"/>
              <a:t>from</a:t>
            </a:r>
            <a:r>
              <a:rPr lang="en-US" altLang="zh-CN" sz="1200" dirty="0" smtClean="0"/>
              <a:t> </a:t>
            </a:r>
            <a:r>
              <a:rPr lang="en-US" altLang="zh-CN" sz="1200" dirty="0" smtClean="0"/>
              <a:t>Sheng Zhou</a:t>
            </a:r>
            <a:r>
              <a:rPr lang="en-US" altLang="zh-CN" sz="1200" dirty="0" smtClean="0"/>
              <a:t> </a:t>
            </a:r>
            <a:endParaRPr lang="zh-CN" altLang="en-US" sz="1200" dirty="0"/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381000" y="1905000"/>
            <a:ext cx="8709875" cy="3276600"/>
          </a:xfrm>
        </p:spPr>
        <p:txBody>
          <a:bodyPr/>
          <a:lstStyle/>
          <a:p>
            <a:r>
              <a:rPr lang="en-US" altLang="zh-CN" dirty="0" err="1" smtClean="0"/>
              <a:t>Deepwalk</a:t>
            </a:r>
            <a:r>
              <a:rPr lang="en-US" altLang="zh-CN" dirty="0" smtClean="0"/>
              <a:t>:</a:t>
            </a:r>
            <a:endParaRPr lang="en-US" altLang="zh-CN" dirty="0"/>
          </a:p>
          <a:p>
            <a:pPr lvl="1"/>
            <a:r>
              <a:rPr lang="en-US" altLang="zh-CN" dirty="0"/>
              <a:t>Performing random walk from each node to generate multiple </a:t>
            </a:r>
            <a:r>
              <a:rPr lang="en-US" altLang="zh-CN" dirty="0" smtClean="0"/>
              <a:t>sequences of nodes</a:t>
            </a:r>
          </a:p>
          <a:p>
            <a:pPr lvl="1"/>
            <a:r>
              <a:rPr lang="en-US" altLang="zh-CN" dirty="0" smtClean="0"/>
              <a:t> Utilizing word2vec (skip-gram) to learn node representations</a:t>
            </a:r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  <a:p>
            <a:endParaRPr lang="en-US" altLang="zh-CN" dirty="0"/>
          </a:p>
          <a:p>
            <a:pPr marL="0" indent="0">
              <a:buNone/>
            </a:pPr>
            <a:r>
              <a:rPr lang="en-US" altLang="zh-CN" dirty="0" smtClean="0"/>
              <a:t> </a:t>
            </a:r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pPr marL="0" indent="0">
              <a:buNone/>
            </a:pP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pPr lvl="1"/>
            <a:endParaRPr lang="en-US" altLang="zh-CN" sz="2400" dirty="0"/>
          </a:p>
          <a:p>
            <a:pPr lvl="1"/>
            <a:endParaRPr lang="en-US" altLang="zh-CN" sz="2400" dirty="0" smtClean="0"/>
          </a:p>
          <a:p>
            <a:pPr lvl="1"/>
            <a:endParaRPr lang="en-US" altLang="zh-CN" dirty="0" smtClean="0"/>
          </a:p>
          <a:p>
            <a:pPr lvl="1"/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740912868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Number Placeholder 5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3F8C11D4-1108-4453-B776-D432A5A7140D}" type="slidenum">
              <a:rPr lang="en-US" altLang="zh-CN"/>
              <a:pPr eaLnBrk="1" hangingPunct="1"/>
              <a:t>47</a:t>
            </a:fld>
            <a:endParaRPr lang="en-US" altLang="zh-CN"/>
          </a:p>
        </p:txBody>
      </p:sp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228600"/>
            <a:ext cx="8783638" cy="762000"/>
          </a:xfrm>
          <a:noFill/>
        </p:spPr>
        <p:txBody>
          <a:bodyPr lIns="92075" tIns="46038" rIns="92075" bIns="46038"/>
          <a:lstStyle/>
          <a:p>
            <a:pPr eaLnBrk="1" hangingPunct="1"/>
            <a:r>
              <a:rPr lang="en-US" altLang="zh-CN" dirty="0" smtClean="0">
                <a:ea typeface="SimSun" panose="02010600030101010101" pitchFamily="2" charset="-122"/>
              </a:rPr>
              <a:t>Random Walk</a:t>
            </a:r>
            <a:endParaRPr lang="en-US" altLang="zh-CN" dirty="0">
              <a:ea typeface="SimSun" panose="02010600030101010101" pitchFamily="2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87084" y="6409420"/>
            <a:ext cx="17846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/>
              <a:t>Slide </a:t>
            </a:r>
            <a:r>
              <a:rPr lang="en-US" altLang="zh-CN" sz="1200" dirty="0" smtClean="0"/>
              <a:t>from</a:t>
            </a:r>
            <a:r>
              <a:rPr lang="en-US" altLang="zh-CN" sz="1200" dirty="0" smtClean="0"/>
              <a:t> </a:t>
            </a:r>
            <a:r>
              <a:rPr lang="en-US" altLang="zh-CN" sz="1200" dirty="0" smtClean="0"/>
              <a:t>Sheng Zhou</a:t>
            </a:r>
            <a:r>
              <a:rPr lang="en-US" altLang="zh-CN" sz="1200" dirty="0" smtClean="0"/>
              <a:t> </a:t>
            </a:r>
            <a:endParaRPr lang="zh-CN" altLang="en-US" sz="1200" dirty="0"/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381000" y="1371600"/>
            <a:ext cx="8709875" cy="3276600"/>
          </a:xfrm>
        </p:spPr>
        <p:txBody>
          <a:bodyPr/>
          <a:lstStyle/>
          <a:p>
            <a:r>
              <a:rPr lang="en-US" altLang="zh-CN" dirty="0" smtClean="0"/>
              <a:t>node2vec: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  <a:p>
            <a:endParaRPr lang="en-US" altLang="zh-CN" dirty="0"/>
          </a:p>
          <a:p>
            <a:pPr marL="0" indent="0">
              <a:buNone/>
            </a:pPr>
            <a:r>
              <a:rPr lang="en-US" altLang="zh-CN" dirty="0" smtClean="0"/>
              <a:t> </a:t>
            </a:r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pPr marL="0" indent="0">
              <a:buNone/>
            </a:pP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pPr lvl="1"/>
            <a:endParaRPr lang="en-US" altLang="zh-CN" sz="2400" dirty="0"/>
          </a:p>
          <a:p>
            <a:pPr lvl="1"/>
            <a:endParaRPr lang="en-US" altLang="zh-CN" sz="2400" dirty="0" smtClean="0"/>
          </a:p>
          <a:p>
            <a:pPr lvl="1"/>
            <a:endParaRPr lang="en-US" altLang="zh-CN" dirty="0" smtClean="0"/>
          </a:p>
          <a:p>
            <a:pPr lvl="1"/>
            <a:endParaRPr lang="en-US" altLang="zh-CN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7825" y="1905000"/>
            <a:ext cx="5716223" cy="4307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043941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Number Placeholder 5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3F8C11D4-1108-4453-B776-D432A5A7140D}" type="slidenum">
              <a:rPr lang="en-US" altLang="zh-CN"/>
              <a:pPr eaLnBrk="1" hangingPunct="1"/>
              <a:t>5</a:t>
            </a:fld>
            <a:endParaRPr lang="en-US" altLang="zh-CN"/>
          </a:p>
        </p:txBody>
      </p:sp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228600"/>
            <a:ext cx="8783638" cy="762000"/>
          </a:xfrm>
          <a:noFill/>
        </p:spPr>
        <p:txBody>
          <a:bodyPr lIns="92075" tIns="46038" rIns="92075" bIns="46038"/>
          <a:lstStyle/>
          <a:p>
            <a:pPr eaLnBrk="1" hangingPunct="1"/>
            <a:r>
              <a:rPr lang="en-US" altLang="zh-CN" dirty="0" smtClean="0">
                <a:ea typeface="SimSun" panose="02010600030101010101" pitchFamily="2" charset="-122"/>
              </a:rPr>
              <a:t>Why graph mining?</a:t>
            </a:r>
            <a:endParaRPr lang="en-US" altLang="zh-CN" dirty="0">
              <a:ea typeface="SimSun" panose="02010600030101010101" pitchFamily="2" charset="-122"/>
            </a:endParaRP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381000" y="1371600"/>
            <a:ext cx="83058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en-US" altLang="zh-CN" sz="2400" kern="0" dirty="0"/>
              <a:t> Protein structure prediction</a:t>
            </a:r>
            <a:endParaRPr lang="en-US" altLang="zh-CN" sz="2400" kern="0" dirty="0" smtClean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2315534"/>
            <a:ext cx="8251398" cy="3055841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187084" y="6409420"/>
            <a:ext cx="17846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/>
              <a:t>Slide </a:t>
            </a:r>
            <a:r>
              <a:rPr lang="en-US" altLang="zh-CN" sz="1200" dirty="0" smtClean="0"/>
              <a:t>from</a:t>
            </a:r>
            <a:r>
              <a:rPr lang="en-US" altLang="zh-CN" sz="1200" dirty="0" smtClean="0"/>
              <a:t> </a:t>
            </a:r>
            <a:r>
              <a:rPr lang="en-US" altLang="zh-CN" sz="1200" dirty="0" smtClean="0"/>
              <a:t>Sheng Zhou</a:t>
            </a:r>
            <a:r>
              <a:rPr lang="en-US" altLang="zh-CN" sz="1200" dirty="0" smtClean="0"/>
              <a:t> 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583329209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Number Placeholder 5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3F8C11D4-1108-4453-B776-D432A5A7140D}" type="slidenum">
              <a:rPr lang="en-US" altLang="zh-CN"/>
              <a:pPr eaLnBrk="1" hangingPunct="1"/>
              <a:t>6</a:t>
            </a:fld>
            <a:endParaRPr lang="en-US" altLang="zh-CN"/>
          </a:p>
        </p:txBody>
      </p:sp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228600"/>
            <a:ext cx="8783638" cy="762000"/>
          </a:xfrm>
          <a:noFill/>
        </p:spPr>
        <p:txBody>
          <a:bodyPr lIns="92075" tIns="46038" rIns="92075" bIns="46038"/>
          <a:lstStyle/>
          <a:p>
            <a:pPr eaLnBrk="1" hangingPunct="1"/>
            <a:r>
              <a:rPr lang="en-US" altLang="zh-CN" dirty="0" smtClean="0">
                <a:ea typeface="SimSun" panose="02010600030101010101" pitchFamily="2" charset="-122"/>
              </a:rPr>
              <a:t>Why graph mining?</a:t>
            </a:r>
            <a:endParaRPr lang="en-US" altLang="zh-CN" dirty="0">
              <a:ea typeface="SimSun" panose="02010600030101010101" pitchFamily="2" charset="-122"/>
            </a:endParaRP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381000" y="1371600"/>
            <a:ext cx="83058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en-US" altLang="zh-CN" sz="2400" kern="0" dirty="0"/>
              <a:t> </a:t>
            </a:r>
            <a:r>
              <a:rPr lang="en-US" altLang="zh-CN" sz="2400" kern="0" dirty="0" smtClean="0"/>
              <a:t>Computer vision</a:t>
            </a:r>
            <a:endParaRPr lang="en-US" altLang="zh-CN" sz="2400" kern="0" dirty="0" smtClean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709" y="2514600"/>
            <a:ext cx="8960314" cy="3020979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187084" y="6409420"/>
            <a:ext cx="17846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/>
              <a:t>Slide </a:t>
            </a:r>
            <a:r>
              <a:rPr lang="en-US" altLang="zh-CN" sz="1200" dirty="0" smtClean="0"/>
              <a:t>from</a:t>
            </a:r>
            <a:r>
              <a:rPr lang="en-US" altLang="zh-CN" sz="1200" dirty="0" smtClean="0"/>
              <a:t> </a:t>
            </a:r>
            <a:r>
              <a:rPr lang="en-US" altLang="zh-CN" sz="1200" dirty="0" smtClean="0"/>
              <a:t>Sheng Zhou</a:t>
            </a:r>
            <a:r>
              <a:rPr lang="en-US" altLang="zh-CN" sz="1200" dirty="0" smtClean="0"/>
              <a:t> 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637484234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Number Placeholder 6"/>
          <p:cNvSpPr txBox="1">
            <a:spLocks noGrp="1"/>
          </p:cNvSpPr>
          <p:nvPr/>
        </p:nvSpPr>
        <p:spPr bwMode="auto">
          <a:xfrm>
            <a:off x="7239000" y="6477000"/>
            <a:ext cx="19050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 eaLnBrk="1" hangingPunct="1"/>
            <a:fld id="{C60B9604-A89F-4FA9-917D-0FCA462F7959}" type="slidenum">
              <a:rPr lang="en-US" altLang="zh-CN" sz="1400" b="1">
                <a:latin typeface="Calibri" panose="020F0502020204030204" pitchFamily="34" charset="0"/>
                <a:ea typeface="SimSun" panose="02010600030101010101" pitchFamily="2" charset="-122"/>
              </a:rPr>
              <a:pPr algn="r" eaLnBrk="1" hangingPunct="1"/>
              <a:t>7</a:t>
            </a:fld>
            <a:endParaRPr lang="en-US" altLang="zh-CN" sz="1400" b="1">
              <a:latin typeface="Calibri" panose="020F0502020204030204" pitchFamily="34" charset="0"/>
              <a:ea typeface="SimSun" panose="02010600030101010101" pitchFamily="2" charset="-122"/>
            </a:endParaRPr>
          </a:p>
        </p:txBody>
      </p:sp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81000"/>
            <a:ext cx="9144000" cy="609600"/>
          </a:xfrm>
          <a:noFill/>
        </p:spPr>
        <p:txBody>
          <a:bodyPr lIns="92075" tIns="46038" rIns="92075" bIns="46038" anchor="ctr"/>
          <a:lstStyle/>
          <a:p>
            <a:pPr eaLnBrk="1" hangingPunct="1"/>
            <a:r>
              <a:rPr lang="en-US" altLang="zh-CN" dirty="0">
                <a:ea typeface="SimSun" panose="02010600030101010101" pitchFamily="2" charset="-122"/>
              </a:rPr>
              <a:t>Graph Mining</a:t>
            </a:r>
            <a:endParaRPr lang="en-US" altLang="zh-CN" dirty="0">
              <a:ea typeface="SimSun" panose="02010600030101010101" pitchFamily="2" charset="-122"/>
            </a:endParaRPr>
          </a:p>
        </p:txBody>
      </p:sp>
      <p:sp>
        <p:nvSpPr>
          <p:cNvPr id="5124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33400" y="1295400"/>
            <a:ext cx="8382000" cy="5105400"/>
          </a:xfrm>
          <a:noFill/>
        </p:spPr>
        <p:txBody>
          <a:bodyPr lIns="92075" tIns="46038" rIns="92075" bIns="46038"/>
          <a:lstStyle/>
          <a:p>
            <a:pPr>
              <a:lnSpc>
                <a:spcPct val="200000"/>
              </a:lnSpc>
            </a:pPr>
            <a:r>
              <a:rPr lang="en-US" altLang="zh-CN" dirty="0" smtClean="0">
                <a:ea typeface="SimSun" panose="02010600030101010101" pitchFamily="2" charset="-122"/>
              </a:rPr>
              <a:t>Graph data</a:t>
            </a:r>
            <a:endParaRPr lang="en-US" altLang="zh-CN" dirty="0">
              <a:ea typeface="SimSun" panose="02010600030101010101" pitchFamily="2" charset="-122"/>
            </a:endParaRPr>
          </a:p>
          <a:p>
            <a:pPr>
              <a:lnSpc>
                <a:spcPct val="200000"/>
              </a:lnSpc>
            </a:pPr>
            <a:r>
              <a:rPr lang="en-US" altLang="zh-CN" dirty="0" smtClean="0">
                <a:ea typeface="SimSun" panose="02010600030101010101" pitchFamily="2" charset="-122"/>
              </a:rPr>
              <a:t>Classic graph representation learning</a:t>
            </a:r>
          </a:p>
          <a:p>
            <a:pPr>
              <a:lnSpc>
                <a:spcPct val="200000"/>
              </a:lnSpc>
            </a:pPr>
            <a:r>
              <a:rPr lang="en-US" altLang="zh-CN" dirty="0" smtClean="0">
                <a:ea typeface="SimSun" panose="02010600030101010101" pitchFamily="2" charset="-122"/>
              </a:rPr>
              <a:t>Graph neural network</a:t>
            </a:r>
            <a:endParaRPr lang="en-US" altLang="zh-CN" dirty="0" smtClean="0">
              <a:ea typeface="SimSun" panose="02010600030101010101" pitchFamily="2" charset="-122"/>
            </a:endParaRPr>
          </a:p>
          <a:p>
            <a:pPr>
              <a:lnSpc>
                <a:spcPct val="200000"/>
              </a:lnSpc>
            </a:pPr>
            <a:r>
              <a:rPr lang="en-US" altLang="zh-CN" dirty="0" smtClean="0">
                <a:ea typeface="SimSun" panose="02010600030101010101" pitchFamily="2" charset="-122"/>
              </a:rPr>
              <a:t>Promising directions</a:t>
            </a:r>
            <a:endParaRPr lang="en-US" altLang="zh-CN" dirty="0">
              <a:ea typeface="SimSun" panose="02010600030101010101" pitchFamily="2" charset="-122"/>
            </a:endParaRPr>
          </a:p>
        </p:txBody>
      </p:sp>
      <p:sp>
        <p:nvSpPr>
          <p:cNvPr id="5" name="AutoShape 8"/>
          <p:cNvSpPr>
            <a:spLocks noChangeArrowheads="1"/>
          </p:cNvSpPr>
          <p:nvPr/>
        </p:nvSpPr>
        <p:spPr bwMode="auto">
          <a:xfrm rot="9803581">
            <a:off x="6063122" y="1668478"/>
            <a:ext cx="533400" cy="381000"/>
          </a:xfrm>
          <a:prstGeom prst="notchedRightArrow">
            <a:avLst>
              <a:gd name="adj1" fmla="val 50000"/>
              <a:gd name="adj2" fmla="val 35000"/>
            </a:avLst>
          </a:prstGeom>
          <a:solidFill>
            <a:srgbClr val="FF99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515095237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Number Placeholder 5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3F8C11D4-1108-4453-B776-D432A5A7140D}" type="slidenum">
              <a:rPr lang="en-US" altLang="zh-CN"/>
              <a:pPr eaLnBrk="1" hangingPunct="1"/>
              <a:t>8</a:t>
            </a:fld>
            <a:endParaRPr lang="en-US" altLang="zh-CN"/>
          </a:p>
        </p:txBody>
      </p:sp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228600"/>
            <a:ext cx="8783638" cy="762000"/>
          </a:xfrm>
          <a:noFill/>
        </p:spPr>
        <p:txBody>
          <a:bodyPr lIns="92075" tIns="46038" rIns="92075" bIns="46038"/>
          <a:lstStyle/>
          <a:p>
            <a:pPr eaLnBrk="1" hangingPunct="1"/>
            <a:r>
              <a:rPr lang="en-US" altLang="zh-CN" dirty="0" smtClean="0">
                <a:ea typeface="SimSun" panose="02010600030101010101" pitchFamily="2" charset="-122"/>
              </a:rPr>
              <a:t>What is graph?</a:t>
            </a:r>
            <a:endParaRPr lang="en-US" altLang="zh-CN" dirty="0">
              <a:ea typeface="SimSun" panose="02010600030101010101" pitchFamily="2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148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57200" y="1103734"/>
                <a:ext cx="8305800" cy="3276600"/>
              </a:xfrm>
              <a:noFill/>
            </p:spPr>
            <p:txBody>
              <a:bodyPr lIns="92075" tIns="46038" rIns="92075" bIns="46038"/>
              <a:lstStyle/>
              <a:p>
                <a:pPr eaLnBrk="1" hangingPunct="1">
                  <a:lnSpc>
                    <a:spcPct val="130000"/>
                  </a:lnSpc>
                </a:pPr>
                <a:r>
                  <a:rPr lang="en-US" altLang="zh-CN" sz="2400" dirty="0" smtClean="0">
                    <a:ea typeface="SimSun" panose="02010600030101010101" pitchFamily="2" charset="-122"/>
                  </a:rPr>
                  <a:t>A graph is a mathematical structure used to model </a:t>
                </a:r>
                <a:r>
                  <a:rPr lang="en-US" altLang="zh-CN" sz="2400" dirty="0" smtClean="0">
                    <a:solidFill>
                      <a:srgbClr val="C00000"/>
                    </a:solidFill>
                    <a:ea typeface="SimSun" panose="02010600030101010101" pitchFamily="2" charset="-122"/>
                  </a:rPr>
                  <a:t>pairwise relations</a:t>
                </a:r>
                <a:r>
                  <a:rPr lang="en-US" altLang="zh-CN" sz="2400" dirty="0" smtClean="0">
                    <a:ea typeface="SimSun" panose="02010600030101010101" pitchFamily="2" charset="-122"/>
                  </a:rPr>
                  <a:t> between objects. </a:t>
                </a:r>
              </a:p>
              <a:p>
                <a:pPr eaLnBrk="1" hangingPunct="1">
                  <a:lnSpc>
                    <a:spcPct val="130000"/>
                  </a:lnSpc>
                </a:pPr>
                <a:r>
                  <a:rPr lang="en-US" altLang="zh-CN" sz="2400" dirty="0" smtClean="0">
                    <a:ea typeface="SimSun" panose="02010600030101010101" pitchFamily="2" charset="-122"/>
                  </a:rPr>
                  <a:t>Graph can be formally defined as: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}"/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={</m:t>
                        </m:r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endParaRPr lang="en-US" altLang="zh-CN" sz="2400" dirty="0" smtClean="0"/>
              </a:p>
            </p:txBody>
          </p:sp>
        </mc:Choice>
        <mc:Fallback>
          <p:sp>
            <p:nvSpPr>
              <p:cNvPr id="6148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1103734"/>
                <a:ext cx="8305800" cy="3276600"/>
              </a:xfrm>
              <a:blipFill>
                <a:blip r:embed="rId3"/>
                <a:stretch>
                  <a:fillRect l="-1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2785" y="3065700"/>
            <a:ext cx="5097470" cy="327129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2" name="矩形 11"/>
              <p:cNvSpPr/>
              <p:nvPr/>
            </p:nvSpPr>
            <p:spPr>
              <a:xfrm>
                <a:off x="99945" y="2819907"/>
                <a:ext cx="3733800" cy="31208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742950" lvl="1" indent="-285750">
                  <a:lnSpc>
                    <a:spcPct val="130000"/>
                  </a:lnSpc>
                  <a:spcBef>
                    <a:spcPct val="20000"/>
                  </a:spcBef>
                  <a:buClr>
                    <a:srgbClr val="FF0000"/>
                  </a:buClr>
                  <a:buSzPct val="55000"/>
                  <a:buFont typeface="Wingdings" panose="05000000000000000000" pitchFamily="2" charset="2"/>
                  <a:buChar char="n"/>
                </a:pPr>
                <a14:m>
                  <m:oMath xmlns:m="http://schemas.openxmlformats.org/officeDocument/2006/math">
                    <m:r>
                      <a:rPr lang="zh-CN" altLang="en-US" sz="2400" i="1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altLang="zh-CN" sz="2400" kern="0" dirty="0">
                    <a:solidFill>
                      <a:srgbClr val="000000"/>
                    </a:solidFill>
                    <a:latin typeface="Calibri" pitchFamily="34" charset="0"/>
                    <a:ea typeface="SimSun" panose="02010600030101010101" pitchFamily="2" charset="-122"/>
                  </a:rPr>
                  <a:t> denotes the set of nodes</a:t>
                </a:r>
              </a:p>
              <a:p>
                <a:pPr marL="742950" lvl="1" indent="-285750">
                  <a:lnSpc>
                    <a:spcPct val="130000"/>
                  </a:lnSpc>
                  <a:spcBef>
                    <a:spcPct val="20000"/>
                  </a:spcBef>
                  <a:buClr>
                    <a:srgbClr val="FF0000"/>
                  </a:buClr>
                  <a:buSzPct val="55000"/>
                  <a:buFont typeface="Wingdings" panose="05000000000000000000" pitchFamily="2" charset="2"/>
                  <a:buChar char="n"/>
                </a:pPr>
                <a14:m>
                  <m:oMath xmlns:m="http://schemas.openxmlformats.org/officeDocument/2006/math">
                    <m:r>
                      <a:rPr lang="zh-CN" altLang="en-US" sz="2400" i="1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altLang="zh-CN" sz="2400" kern="0" dirty="0">
                    <a:solidFill>
                      <a:srgbClr val="000000"/>
                    </a:solidFill>
                    <a:latin typeface="Calibri" pitchFamily="34" charset="0"/>
                    <a:ea typeface="SimSun" panose="02010600030101010101" pitchFamily="2" charset="-122"/>
                  </a:rPr>
                  <a:t> denotes the set of edges between nodes</a:t>
                </a:r>
              </a:p>
              <a:p>
                <a:pPr marL="742950" lvl="1" indent="-285750">
                  <a:lnSpc>
                    <a:spcPct val="130000"/>
                  </a:lnSpc>
                  <a:spcBef>
                    <a:spcPct val="20000"/>
                  </a:spcBef>
                  <a:buClr>
                    <a:srgbClr val="FF0000"/>
                  </a:buClr>
                  <a:buSzPct val="55000"/>
                  <a:buFont typeface="Wingdings" panose="05000000000000000000" pitchFamily="2" charset="2"/>
                  <a:buChar char="n"/>
                </a:pPr>
                <a14:m>
                  <m:oMath xmlns:m="http://schemas.openxmlformats.org/officeDocument/2006/math">
                    <m:r>
                      <a:rPr lang="zh-CN" altLang="en-US" sz="2400" i="1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altLang="zh-CN" sz="2400" kern="0" dirty="0">
                    <a:solidFill>
                      <a:srgbClr val="000000"/>
                    </a:solidFill>
                    <a:latin typeface="Calibri" pitchFamily="34" charset="0"/>
                    <a:ea typeface="SimSun" panose="02010600030101010101" pitchFamily="2" charset="-122"/>
                  </a:rPr>
                  <a:t> denotes the set of features of nodes</a:t>
                </a:r>
              </a:p>
            </p:txBody>
          </p:sp>
        </mc:Choice>
        <mc:Fallback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945" y="2819907"/>
                <a:ext cx="3733800" cy="3120854"/>
              </a:xfrm>
              <a:prstGeom prst="rect">
                <a:avLst/>
              </a:prstGeom>
              <a:blipFill>
                <a:blip r:embed="rId5"/>
                <a:stretch>
                  <a:fillRect b="-234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5129569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Number Placeholder 5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3F8C11D4-1108-4453-B776-D432A5A7140D}" type="slidenum">
              <a:rPr lang="en-US" altLang="zh-CN"/>
              <a:pPr eaLnBrk="1" hangingPunct="1"/>
              <a:t>9</a:t>
            </a:fld>
            <a:endParaRPr lang="en-US" altLang="zh-CN"/>
          </a:p>
        </p:txBody>
      </p:sp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228600"/>
            <a:ext cx="8783638" cy="762000"/>
          </a:xfrm>
          <a:noFill/>
        </p:spPr>
        <p:txBody>
          <a:bodyPr lIns="92075" tIns="46038" rIns="92075" bIns="46038"/>
          <a:lstStyle/>
          <a:p>
            <a:pPr eaLnBrk="1" hangingPunct="1"/>
            <a:r>
              <a:rPr lang="en-US" altLang="zh-CN" dirty="0" smtClean="0">
                <a:ea typeface="SimSun" panose="02010600030101010101" pitchFamily="2" charset="-122"/>
              </a:rPr>
              <a:t>What is graph?</a:t>
            </a:r>
            <a:endParaRPr lang="en-US" altLang="zh-CN" dirty="0">
              <a:ea typeface="SimSun" panose="02010600030101010101" pitchFamily="2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148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57200" y="1103734"/>
                <a:ext cx="8305800" cy="4382666"/>
              </a:xfrm>
              <a:noFill/>
            </p:spPr>
            <p:txBody>
              <a:bodyPr lIns="92075" tIns="46038" rIns="92075" bIns="46038"/>
              <a:lstStyle/>
              <a:p>
                <a:pPr eaLnBrk="1" hangingPunct="1">
                  <a:lnSpc>
                    <a:spcPct val="130000"/>
                  </a:lnSpc>
                </a:pPr>
                <a:r>
                  <a:rPr lang="en-US" altLang="zh-CN" sz="2400" dirty="0" smtClean="0">
                    <a:ea typeface="SimSun" panose="02010600030101010101" pitchFamily="2" charset="-122"/>
                  </a:rPr>
                  <a:t>Edges can be also be represented as </a:t>
                </a:r>
                <a:r>
                  <a:rPr lang="en-US" altLang="zh-CN" sz="2400" dirty="0">
                    <a:ea typeface="SimSun" panose="02010600030101010101" pitchFamily="2" charset="-122"/>
                  </a:rPr>
                  <a:t>a </a:t>
                </a:r>
                <a:r>
                  <a:rPr lang="en-US" altLang="zh-CN" sz="2400" dirty="0" smtClean="0">
                    <a:ea typeface="SimSun" panose="02010600030101010101" pitchFamily="2" charset="-122"/>
                  </a:rPr>
                  <a:t>adjacency matrix 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SimSun" panose="02010600030101010101" pitchFamily="2" charset="-122"/>
                      </a:rPr>
                      <m:t>𝐴</m:t>
                    </m:r>
                  </m:oMath>
                </a14:m>
                <a:r>
                  <a:rPr lang="en-US" altLang="zh-CN" sz="2400" dirty="0" smtClean="0">
                    <a:ea typeface="SimSun" panose="02010600030101010101" pitchFamily="2" charset="-122"/>
                  </a:rPr>
                  <a:t> </a:t>
                </a:r>
              </a:p>
              <a:p>
                <a:pPr eaLnBrk="1" hangingPunct="1">
                  <a:lnSpc>
                    <a:spcPct val="130000"/>
                  </a:lnSpc>
                </a:pPr>
                <a:endParaRPr lang="en-US" altLang="zh-CN" sz="2400" dirty="0" smtClean="0"/>
              </a:p>
              <a:p>
                <a:pPr eaLnBrk="1" hangingPunct="1">
                  <a:lnSpc>
                    <a:spcPct val="130000"/>
                  </a:lnSpc>
                </a:pPr>
                <a:endParaRPr lang="en-US" altLang="zh-CN" sz="2400" dirty="0"/>
              </a:p>
              <a:p>
                <a:pPr eaLnBrk="1" hangingPunct="1">
                  <a:lnSpc>
                    <a:spcPct val="130000"/>
                  </a:lnSpc>
                </a:pPr>
                <a:endParaRPr lang="en-US" altLang="zh-CN" sz="2400" dirty="0" smtClean="0"/>
              </a:p>
              <a:p>
                <a:pPr eaLnBrk="1" hangingPunct="1">
                  <a:lnSpc>
                    <a:spcPct val="130000"/>
                  </a:lnSpc>
                </a:pPr>
                <a:endParaRPr lang="en-US" altLang="zh-CN" sz="2400" dirty="0"/>
              </a:p>
              <a:p>
                <a:pPr eaLnBrk="1" hangingPunct="1">
                  <a:lnSpc>
                    <a:spcPct val="130000"/>
                  </a:lnSpc>
                </a:pPr>
                <a:endParaRPr lang="en-US" altLang="zh-CN" sz="2400" dirty="0" smtClean="0"/>
              </a:p>
              <a:p>
                <a:pPr eaLnBrk="1" hangingPunct="1">
                  <a:lnSpc>
                    <a:spcPct val="130000"/>
                  </a:lnSpc>
                </a:pPr>
                <a:r>
                  <a:rPr lang="en-US" altLang="zh-CN" sz="2400" dirty="0" smtClean="0"/>
                  <a:t>The degree of a node is represented as:</a:t>
                </a:r>
              </a:p>
              <a:p>
                <a:pPr lvl="1" eaLnBrk="1" hangingPunct="1">
                  <a:lnSpc>
                    <a:spcPct val="13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zh-CN" altLang="en-US" sz="200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undOvr"/>
                        <m:grow m:val="on"/>
                        <m:ctrlPr>
                          <a:rPr lang="zh-CN" altLang="en-US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zh-CN" altLang="en-US" sz="200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zh-CN" alt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nary>
                  </m:oMath>
                </a14:m>
                <a:endParaRPr lang="en-US" altLang="zh-CN" sz="2400" dirty="0" smtClean="0"/>
              </a:p>
              <a:p>
                <a:pPr lvl="1" eaLnBrk="1" hangingPunct="1">
                  <a:lnSpc>
                    <a:spcPct val="130000"/>
                  </a:lnSpc>
                </a:pPr>
                <a:r>
                  <a:rPr lang="en-US" altLang="zh-CN" sz="2400" dirty="0"/>
                  <a:t>the number of edges </a:t>
                </a:r>
                <a:r>
                  <a:rPr lang="en-US" altLang="zh-CN" sz="2400" dirty="0" smtClean="0"/>
                  <a:t>connected to </a:t>
                </a:r>
                <a:r>
                  <a:rPr lang="en-US" altLang="zh-CN" sz="2400" dirty="0"/>
                  <a:t>the node</a:t>
                </a:r>
              </a:p>
              <a:p>
                <a:pPr eaLnBrk="1" hangingPunct="1">
                  <a:lnSpc>
                    <a:spcPct val="130000"/>
                  </a:lnSpc>
                </a:pPr>
                <a:endParaRPr lang="en-US" altLang="zh-CN" sz="2400" dirty="0" smtClean="0"/>
              </a:p>
              <a:p>
                <a:pPr lvl="1" eaLnBrk="1" hangingPunct="1">
                  <a:lnSpc>
                    <a:spcPct val="130000"/>
                  </a:lnSpc>
                </a:pPr>
                <a:endParaRPr lang="en-US" altLang="zh-CN" sz="2400" dirty="0" smtClean="0"/>
              </a:p>
              <a:p>
                <a:pPr lvl="1" eaLnBrk="1" hangingPunct="1">
                  <a:lnSpc>
                    <a:spcPct val="130000"/>
                  </a:lnSpc>
                </a:pPr>
                <a:endParaRPr lang="en-US" altLang="zh-CN" sz="2400" dirty="0" smtClean="0"/>
              </a:p>
            </p:txBody>
          </p:sp>
        </mc:Choice>
        <mc:Fallback>
          <p:sp>
            <p:nvSpPr>
              <p:cNvPr id="6148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1103734"/>
                <a:ext cx="8305800" cy="4382666"/>
              </a:xfrm>
              <a:blipFill>
                <a:blip r:embed="rId3"/>
                <a:stretch>
                  <a:fillRect l="-147" b="-244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1905000"/>
            <a:ext cx="2981325" cy="204787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62600" y="1981200"/>
            <a:ext cx="2209800" cy="2067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509745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lends">
  <a:themeElements>
    <a:clrScheme name="Blends 2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FFCF01"/>
      </a:accent2>
      <a:accent3>
        <a:srgbClr val="FFFFFF"/>
      </a:accent3>
      <a:accent4>
        <a:srgbClr val="000000"/>
      </a:accent4>
      <a:accent5>
        <a:srgbClr val="AAEFD1"/>
      </a:accent5>
      <a:accent6>
        <a:srgbClr val="E7BB01"/>
      </a:accent6>
      <a:hlink>
        <a:srgbClr val="FF0000"/>
      </a:hlink>
      <a:folHlink>
        <a:srgbClr val="3333CC"/>
      </a:folHlink>
    </a:clrScheme>
    <a:fontScheme name="Blend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</a:defRPr>
        </a:defPPr>
      </a:lstStyle>
    </a:lnDef>
  </a:objectDefaults>
  <a:extraClrSchemeLst>
    <a:extraClrScheme>
      <a:clrScheme name="Blends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2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3">
        <a:dk1>
          <a:srgbClr val="000000"/>
        </a:dk1>
        <a:lt1>
          <a:srgbClr val="FFFFFF"/>
        </a:lt1>
        <a:dk2>
          <a:srgbClr val="000000"/>
        </a:dk2>
        <a:lt2>
          <a:srgbClr val="5F5F5F"/>
        </a:lt2>
        <a:accent1>
          <a:srgbClr val="EAEAEA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737373"/>
        </a:accent6>
        <a:hlink>
          <a:srgbClr val="4D4D4D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4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7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文档" ma:contentTypeID="0x01010061A6E9D10E801C439BD093929598313C" ma:contentTypeVersion="16" ma:contentTypeDescription="新建文档。" ma:contentTypeScope="" ma:versionID="c037d8c3dd845380f03e90166be1ed70">
  <xsd:schema xmlns:xsd="http://www.w3.org/2001/XMLSchema" xmlns:xs="http://www.w3.org/2001/XMLSchema" xmlns:p="http://schemas.microsoft.com/office/2006/metadata/properties" xmlns:ns3="06676cf8-5474-48b8-bb4a-a15cc4c0c08c" xmlns:ns4="69f163d1-7d64-4a05-b9e8-089f76d67166" targetNamespace="http://schemas.microsoft.com/office/2006/metadata/properties" ma:root="true" ma:fieldsID="5c91886e76f4988de74ab80fd96c9381" ns3:_="" ns4:_="">
    <xsd:import namespace="06676cf8-5474-48b8-bb4a-a15cc4c0c08c"/>
    <xsd:import namespace="69f163d1-7d64-4a05-b9e8-089f76d67166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MediaServiceAutoTags" minOccurs="0"/>
                <xsd:element ref="ns3:MediaServiceDateTaken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Location" minOccurs="0"/>
                <xsd:element ref="ns4:SharedWithUsers" minOccurs="0"/>
                <xsd:element ref="ns4:SharedWithDetails" minOccurs="0"/>
                <xsd:element ref="ns4:SharingHintHash" minOccurs="0"/>
                <xsd:element ref="ns3:MediaLengthInSeconds" minOccurs="0"/>
                <xsd:element ref="ns3:_activity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6676cf8-5474-48b8-bb4a-a15cc4c0c08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  <xsd:element name="_activity" ma:index="22" nillable="true" ma:displayName="_activity" ma:hidden="true" ma:internalName="_activity">
      <xsd:simpleType>
        <xsd:restriction base="dms:Note"/>
      </xsd:simpleType>
    </xsd:element>
    <xsd:element name="MediaServiceObjectDetectorVersions" ma:index="23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9f163d1-7d64-4a05-b9e8-089f76d67166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共享对象: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共享对象详细信息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20" nillable="true" ma:displayName="共享提示哈希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内容类型"/>
        <xsd:element ref="dc:title" minOccurs="0" maxOccurs="1" ma:index="4" ma:displayName="标题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06676cf8-5474-48b8-bb4a-a15cc4c0c08c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995D813-B093-49E6-8910-C91411B4DA6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6676cf8-5474-48b8-bb4a-a15cc4c0c08c"/>
    <ds:schemaRef ds:uri="69f163d1-7d64-4a05-b9e8-089f76d6716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A7D5933-0A1D-47E0-9C7B-4BA6058BD171}">
  <ds:schemaRefs>
    <ds:schemaRef ds:uri="http://purl.org/dc/elements/1.1/"/>
    <ds:schemaRef ds:uri="http://schemas.microsoft.com/office/2006/metadata/properties"/>
    <ds:schemaRef ds:uri="http://www.w3.org/XML/1998/namespace"/>
    <ds:schemaRef ds:uri="06676cf8-5474-48b8-bb4a-a15cc4c0c08c"/>
    <ds:schemaRef ds:uri="http://purl.org/dc/dcmitype/"/>
    <ds:schemaRef ds:uri="http://schemas.microsoft.com/office/2006/documentManagement/types"/>
    <ds:schemaRef ds:uri="http://schemas.openxmlformats.org/package/2006/metadata/core-properties"/>
    <ds:schemaRef ds:uri="http://schemas.microsoft.com/office/infopath/2007/PartnerControls"/>
    <ds:schemaRef ds:uri="69f163d1-7d64-4a05-b9e8-089f76d67166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81756ED0-69EF-4022-9C9F-5BCF45F098C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C:\Program Files\Microsoft Office\Templates\Presentation Designs\Blends.pot</Template>
  <TotalTime>25306</TotalTime>
  <Words>1718</Words>
  <Application>Microsoft Office PowerPoint</Application>
  <PresentationFormat>全屏显示(4:3)</PresentationFormat>
  <Paragraphs>513</Paragraphs>
  <Slides>47</Slides>
  <Notes>47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47</vt:i4>
      </vt:variant>
    </vt:vector>
  </HeadingPairs>
  <TitlesOfParts>
    <vt:vector size="56" baseType="lpstr">
      <vt:lpstr>宋体</vt:lpstr>
      <vt:lpstr>宋体</vt:lpstr>
      <vt:lpstr>Berlin Sans FB Demi</vt:lpstr>
      <vt:lpstr>Calibri</vt:lpstr>
      <vt:lpstr>Cambria Math</vt:lpstr>
      <vt:lpstr>Tahoma</vt:lpstr>
      <vt:lpstr>Times New Roman</vt:lpstr>
      <vt:lpstr>Wingdings</vt:lpstr>
      <vt:lpstr>Blends</vt:lpstr>
      <vt:lpstr>Data Mining:  Advanced Techniques      Graph Mining</vt:lpstr>
      <vt:lpstr>Why graph mining?</vt:lpstr>
      <vt:lpstr>Why graph mining?</vt:lpstr>
      <vt:lpstr>Why graph mining?</vt:lpstr>
      <vt:lpstr>Why graph mining?</vt:lpstr>
      <vt:lpstr>Why graph mining?</vt:lpstr>
      <vt:lpstr>Graph Mining</vt:lpstr>
      <vt:lpstr>What is graph?</vt:lpstr>
      <vt:lpstr>What is graph?</vt:lpstr>
      <vt:lpstr>What is graph?</vt:lpstr>
      <vt:lpstr>What is graph?</vt:lpstr>
      <vt:lpstr>What is graph?</vt:lpstr>
      <vt:lpstr>What is graph?</vt:lpstr>
      <vt:lpstr>What is graph?</vt:lpstr>
      <vt:lpstr>Graph mining</vt:lpstr>
      <vt:lpstr>Graph mining</vt:lpstr>
      <vt:lpstr>Graph mining</vt:lpstr>
      <vt:lpstr>Graph mining</vt:lpstr>
      <vt:lpstr>Graph mining</vt:lpstr>
      <vt:lpstr>Graph Mining</vt:lpstr>
      <vt:lpstr>Graph Representation Learning</vt:lpstr>
      <vt:lpstr>Graph Representation Learning</vt:lpstr>
      <vt:lpstr>Graph Representation Learning</vt:lpstr>
      <vt:lpstr>Graph Representation Learning</vt:lpstr>
      <vt:lpstr>Matrix factorization</vt:lpstr>
      <vt:lpstr>Matrix factorization</vt:lpstr>
      <vt:lpstr>Matrix factorization</vt:lpstr>
      <vt:lpstr>Matrix factorization</vt:lpstr>
      <vt:lpstr>Matrix factorization</vt:lpstr>
      <vt:lpstr>Matrix factorization</vt:lpstr>
      <vt:lpstr>Matrix factorization</vt:lpstr>
      <vt:lpstr>Matrix factorization</vt:lpstr>
      <vt:lpstr>Matrix factorization</vt:lpstr>
      <vt:lpstr>Matrix factorization</vt:lpstr>
      <vt:lpstr>Matrix factorization</vt:lpstr>
      <vt:lpstr>Graph Representation Learning</vt:lpstr>
      <vt:lpstr>Random Walk</vt:lpstr>
      <vt:lpstr>Random Walk</vt:lpstr>
      <vt:lpstr>Random Walk</vt:lpstr>
      <vt:lpstr>Random Walk</vt:lpstr>
      <vt:lpstr>Random Walk</vt:lpstr>
      <vt:lpstr>Random Walk</vt:lpstr>
      <vt:lpstr>Random Walk</vt:lpstr>
      <vt:lpstr>Random Walk</vt:lpstr>
      <vt:lpstr>Random Walk</vt:lpstr>
      <vt:lpstr>Random Walk</vt:lpstr>
      <vt:lpstr>Random Walk</vt:lpstr>
    </vt:vector>
  </TitlesOfParts>
  <Company>S.F.U.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7class</dc:title>
  <dc:creator>Jiawei Han</dc:creator>
  <cp:lastModifiedBy>sleepyhunt</cp:lastModifiedBy>
  <cp:revision>881</cp:revision>
  <cp:lastPrinted>2012-11-04T04:01:56Z</cp:lastPrinted>
  <dcterms:created xsi:type="dcterms:W3CDTF">1998-06-19T04:38:52Z</dcterms:created>
  <dcterms:modified xsi:type="dcterms:W3CDTF">2023-10-26T02:23:04Z</dcterms:modified>
  <cp:category>data mining book slides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0x01010061A6E9D10E801C439BD093929598313C</vt:lpwstr>
  </property>
</Properties>
</file>